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7" r:id="rId1"/>
  </p:sldMasterIdLst>
  <p:notesMasterIdLst>
    <p:notesMasterId r:id="rId22"/>
  </p:notesMasterIdLst>
  <p:sldIdLst>
    <p:sldId id="258" r:id="rId2"/>
    <p:sldId id="319" r:id="rId3"/>
    <p:sldId id="293" r:id="rId4"/>
    <p:sldId id="391" r:id="rId5"/>
    <p:sldId id="392" r:id="rId6"/>
    <p:sldId id="415" r:id="rId7"/>
    <p:sldId id="393" r:id="rId8"/>
    <p:sldId id="396" r:id="rId9"/>
    <p:sldId id="275" r:id="rId10"/>
    <p:sldId id="397" r:id="rId11"/>
    <p:sldId id="276" r:id="rId12"/>
    <p:sldId id="398" r:id="rId13"/>
    <p:sldId id="399" r:id="rId14"/>
    <p:sldId id="279" r:id="rId15"/>
    <p:sldId id="400" r:id="rId16"/>
    <p:sldId id="401" r:id="rId17"/>
    <p:sldId id="412" r:id="rId18"/>
    <p:sldId id="280" r:id="rId19"/>
    <p:sldId id="343" r:id="rId20"/>
    <p:sldId id="414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7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97"/>
    <p:restoredTop sz="60816"/>
  </p:normalViewPr>
  <p:slideViewPr>
    <p:cSldViewPr>
      <p:cViewPr varScale="1">
        <p:scale>
          <a:sx n="70" d="100"/>
          <a:sy n="70" d="100"/>
        </p:scale>
        <p:origin x="2912" y="19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58EF9E-F90D-3644-932C-1F90C8EF183B}" type="datetimeFigureOut">
              <a:rPr kumimoji="1" lang="ko-KR" altLang="en-US" smtClean="0"/>
              <a:t>2025. 2. 19.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5CD10E-49FF-8C40-B7F3-CA6239B459A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47191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8788" y="720725"/>
            <a:ext cx="6399212" cy="3600450"/>
          </a:xfrm>
          <a:ln/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ko-KR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fld id="{3A0F5561-95EA-4E98-8993-BD80966AED35}" type="slidenum">
              <a:rPr lang="en-US" sz="1300" b="0" smtClean="0"/>
              <a:pPr eaLnBrk="1" hangingPunct="1"/>
              <a:t>1</a:t>
            </a:fld>
            <a:endParaRPr lang="en-US" sz="1300" b="0"/>
          </a:p>
        </p:txBody>
      </p:sp>
    </p:spTree>
    <p:extLst>
      <p:ext uri="{BB962C8B-B14F-4D97-AF65-F5344CB8AC3E}">
        <p14:creationId xmlns:p14="http://schemas.microsoft.com/office/powerpoint/2010/main" val="2224035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Texture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polygon</a:t>
            </a:r>
            <a:r>
              <a:rPr kumimoji="1" lang="ko-KR" altLang="en-US" dirty="0"/>
              <a:t>을 나타내는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들의 크기가 딱 들어맞지 않기 때문에 </a:t>
            </a:r>
            <a:r>
              <a:rPr kumimoji="1" lang="en-US" altLang="ko-KR" dirty="0"/>
              <a:t>texture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확대 또는 축소해야 하는 경우들이 생깁니다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예를 들어 </a:t>
            </a:r>
            <a:r>
              <a:rPr kumimoji="1" lang="en-US" altLang="ko-KR" dirty="0"/>
              <a:t>polygon</a:t>
            </a:r>
            <a:r>
              <a:rPr kumimoji="1" lang="ko-KR" altLang="en-US" dirty="0"/>
              <a:t>의 하나의 </a:t>
            </a:r>
            <a:r>
              <a:rPr kumimoji="1" lang="en-US" altLang="ko-KR" dirty="0"/>
              <a:t>pixel P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texture</a:t>
            </a:r>
            <a:r>
              <a:rPr kumimoji="1" lang="ko-KR" altLang="en-US" dirty="0"/>
              <a:t>안의 </a:t>
            </a:r>
            <a:r>
              <a:rPr kumimoji="1" lang="ko-KR" altLang="en-US" dirty="0" err="1"/>
              <a:t>여러개의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texel</a:t>
            </a:r>
            <a:r>
              <a:rPr kumimoji="1" lang="ko-KR" altLang="en-US" dirty="0"/>
              <a:t>들로 이루어진 하나의 사각형</a:t>
            </a:r>
            <a:r>
              <a:rPr kumimoji="1" lang="en-US" altLang="ko-KR" dirty="0"/>
              <a:t>(quadrilateral)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mapping</a:t>
            </a:r>
            <a:r>
              <a:rPr kumimoji="1" lang="ko-KR" altLang="en-US" dirty="0"/>
              <a:t>될 때는</a:t>
            </a:r>
            <a:r>
              <a:rPr kumimoji="1" lang="en-US" altLang="ko-KR" dirty="0"/>
              <a:t>, texture image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축소 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minificaion</a:t>
            </a:r>
            <a:r>
              <a:rPr kumimoji="1" lang="en-US" altLang="ko-KR" dirty="0"/>
              <a:t>) </a:t>
            </a:r>
            <a:r>
              <a:rPr kumimoji="1" lang="ko-KR" altLang="en-US" dirty="0"/>
              <a:t>해야 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반대로 </a:t>
            </a:r>
            <a:r>
              <a:rPr kumimoji="1" lang="en-US" altLang="ko-KR" dirty="0"/>
              <a:t>polygon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여러개의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들이 </a:t>
            </a:r>
            <a:r>
              <a:rPr kumimoji="1" lang="en-US" altLang="ko-KR" dirty="0"/>
              <a:t>texture</a:t>
            </a:r>
            <a:r>
              <a:rPr kumimoji="1" lang="ko-KR" altLang="en-US" dirty="0"/>
              <a:t>의 단 한개의 </a:t>
            </a:r>
            <a:r>
              <a:rPr kumimoji="1" lang="en-US" altLang="ko-KR" dirty="0" err="1"/>
              <a:t>texel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mapping </a:t>
            </a:r>
            <a:r>
              <a:rPr kumimoji="1" lang="ko-KR" altLang="en-US" dirty="0"/>
              <a:t>되는 경우에는 </a:t>
            </a:r>
            <a:r>
              <a:rPr kumimoji="1" lang="en-US" altLang="ko-KR" dirty="0"/>
              <a:t>texture image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확대</a:t>
            </a:r>
            <a:r>
              <a:rPr kumimoji="1" lang="en-US" altLang="ko-KR" dirty="0"/>
              <a:t>(magnify) </a:t>
            </a:r>
            <a:r>
              <a:rPr kumimoji="1" lang="ko-KR" altLang="en-US" dirty="0"/>
              <a:t>해야 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490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Texture</a:t>
            </a:r>
            <a:r>
              <a:rPr kumimoji="1" lang="ko-KR" altLang="en-US" dirty="0"/>
              <a:t>가 입혀질 </a:t>
            </a:r>
            <a:r>
              <a:rPr kumimoji="1" lang="en-US" altLang="ko-KR" dirty="0"/>
              <a:t>polygon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texture image</a:t>
            </a:r>
            <a:r>
              <a:rPr kumimoji="1" lang="ko-KR" altLang="en-US" dirty="0"/>
              <a:t>의 </a:t>
            </a:r>
            <a:r>
              <a:rPr kumimoji="1" lang="en-US" altLang="ko-KR" dirty="0" err="1"/>
              <a:t>texel</a:t>
            </a:r>
            <a:r>
              <a:rPr kumimoji="1" lang="ko-KR" altLang="en-US" dirty="0"/>
              <a:t>과 딱 들어맞지 않는 경우가 대부분인데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 때 </a:t>
            </a:r>
            <a:r>
              <a:rPr kumimoji="1" lang="en-US" altLang="ko-KR" dirty="0"/>
              <a:t>polygon pixel</a:t>
            </a:r>
            <a:r>
              <a:rPr kumimoji="1" lang="ko-KR" altLang="en-US" dirty="0"/>
              <a:t>에 칠해질 </a:t>
            </a:r>
            <a:r>
              <a:rPr kumimoji="1" lang="en-US" altLang="ko-KR" dirty="0"/>
              <a:t>color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texture image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계산해 내는 과정을 </a:t>
            </a:r>
            <a:r>
              <a:rPr kumimoji="1" lang="en-US" altLang="ko-KR" dirty="0"/>
              <a:t>"texture filtering" </a:t>
            </a:r>
            <a:r>
              <a:rPr kumimoji="1" lang="ko-KR" altLang="en-US" dirty="0"/>
              <a:t>이라 합니다</a:t>
            </a:r>
            <a:r>
              <a:rPr kumimoji="1" lang="en-US" altLang="ko-KR" dirty="0"/>
              <a:t>. "Nearest filter" 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OpenGL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default filtering </a:t>
            </a:r>
            <a:r>
              <a:rPr kumimoji="1" lang="ko-KR" altLang="en-US" dirty="0"/>
              <a:t>방법입니다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Nearest filtering</a:t>
            </a:r>
            <a:r>
              <a:rPr kumimoji="1" lang="ko-KR" altLang="en-US" dirty="0"/>
              <a:t>을 사용하는 경우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그림과 같이 빨강색 </a:t>
            </a:r>
            <a:r>
              <a:rPr kumimoji="1" lang="en-US" altLang="ko-KR" dirty="0"/>
              <a:t>polygon pixel</a:t>
            </a:r>
            <a:r>
              <a:rPr kumimoji="1" lang="ko-KR" altLang="en-US" dirty="0"/>
              <a:t>이 </a:t>
            </a:r>
            <a:r>
              <a:rPr kumimoji="1" lang="ko-KR" altLang="en-US" dirty="0" err="1"/>
              <a:t>여러개의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texture </a:t>
            </a:r>
            <a:r>
              <a:rPr kumimoji="1" lang="en-US" altLang="ko-KR" dirty="0" err="1"/>
              <a:t>texel</a:t>
            </a:r>
            <a:r>
              <a:rPr kumimoji="1" lang="ko-KR" altLang="en-US" dirty="0"/>
              <a:t>에 걸쳐 있는 경우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의 중심이 속한 </a:t>
            </a:r>
            <a:r>
              <a:rPr kumimoji="1" lang="en-US" altLang="ko-KR" dirty="0"/>
              <a:t>texture</a:t>
            </a:r>
            <a:r>
              <a:rPr kumimoji="1" lang="ko-KR" altLang="en-US" dirty="0"/>
              <a:t>의 </a:t>
            </a:r>
            <a:r>
              <a:rPr kumimoji="1" lang="en-US" altLang="ko-KR" dirty="0" err="1"/>
              <a:t>texel</a:t>
            </a:r>
            <a:r>
              <a:rPr kumimoji="1" lang="en-US" altLang="ko-KR" dirty="0"/>
              <a:t> color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그대로 사용하게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주위의 </a:t>
            </a:r>
            <a:r>
              <a:rPr kumimoji="1" lang="en-US" altLang="ko-KR" dirty="0"/>
              <a:t>color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합하여 평균을 </a:t>
            </a:r>
            <a:r>
              <a:rPr kumimoji="1" lang="ko-KR" altLang="en-US" dirty="0" err="1"/>
              <a:t>낸다던지</a:t>
            </a:r>
            <a:r>
              <a:rPr kumimoji="1" lang="ko-KR" altLang="en-US" dirty="0"/>
              <a:t> 하는 추가 프로세싱이 없는 것입니다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방법은 </a:t>
            </a:r>
            <a:r>
              <a:rPr kumimoji="1" lang="en-US" altLang="ko-KR" dirty="0"/>
              <a:t>texture mapping </a:t>
            </a:r>
            <a:r>
              <a:rPr kumimoji="1" lang="ko-KR" altLang="en-US" dirty="0"/>
              <a:t>시간을 단축하는데 도움이 되지만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전체 </a:t>
            </a:r>
            <a:r>
              <a:rPr kumimoji="1" lang="en-US" altLang="ko-KR" dirty="0"/>
              <a:t>polygon</a:t>
            </a:r>
            <a:r>
              <a:rPr kumimoji="1" lang="ko-KR" altLang="en-US" dirty="0"/>
              <a:t>에 걸쳐 </a:t>
            </a:r>
            <a:r>
              <a:rPr kumimoji="1" lang="en-US" altLang="ko-KR" dirty="0"/>
              <a:t>texture mapping</a:t>
            </a:r>
            <a:r>
              <a:rPr kumimoji="1" lang="ko-KR" altLang="en-US" dirty="0"/>
              <a:t>의 질은 그리 좋지 않을 가능성이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왜냐하면 이웃하는 </a:t>
            </a:r>
            <a:r>
              <a:rPr kumimoji="1" lang="en-US" altLang="ko-KR" dirty="0"/>
              <a:t>polygon pixel</a:t>
            </a:r>
            <a:r>
              <a:rPr kumimoji="1" lang="ko-KR" altLang="en-US" dirty="0"/>
              <a:t>들의 </a:t>
            </a:r>
            <a:r>
              <a:rPr kumimoji="1" lang="en-US" altLang="ko-KR" dirty="0"/>
              <a:t>color</a:t>
            </a:r>
            <a:r>
              <a:rPr kumimoji="1" lang="ko-KR" altLang="en-US" dirty="0"/>
              <a:t>가 급격하게 바뀔 가능성이 있기 때문입니다</a:t>
            </a:r>
            <a:r>
              <a:rPr kumimoji="1" lang="en-US" altLang="ko-KR" dirty="0"/>
              <a:t>. Default </a:t>
            </a:r>
            <a:r>
              <a:rPr kumimoji="1" lang="ko-KR" altLang="en-US" dirty="0"/>
              <a:t>방법이기 때문에 따로 </a:t>
            </a:r>
            <a:r>
              <a:rPr kumimoji="1" lang="en-US" altLang="ko-KR" dirty="0"/>
              <a:t>filtering </a:t>
            </a:r>
            <a:r>
              <a:rPr kumimoji="1" lang="ko-KR" altLang="en-US" dirty="0"/>
              <a:t>방법을 명시할 필요는 </a:t>
            </a:r>
            <a:r>
              <a:rPr kumimoji="1" lang="ko-KR" altLang="en-US" dirty="0" err="1"/>
              <a:t>없읍니다만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이와 같이 </a:t>
            </a:r>
            <a:r>
              <a:rPr kumimoji="1" lang="en-US" altLang="ko-KR" dirty="0" err="1"/>
              <a:t>gl.texParameteri</a:t>
            </a:r>
            <a:r>
              <a:rPr kumimoji="1" lang="en-US" altLang="ko-KR" dirty="0"/>
              <a:t> </a:t>
            </a:r>
            <a:r>
              <a:rPr kumimoji="1" lang="ko-KR" altLang="en-US" dirty="0"/>
              <a:t>의 </a:t>
            </a:r>
            <a:r>
              <a:rPr kumimoji="1" lang="en-US" altLang="ko-KR" dirty="0" err="1"/>
              <a:t>gl.TEXTURE_MIN_FILTER</a:t>
            </a:r>
            <a:r>
              <a:rPr kumimoji="1" lang="en-US" altLang="ko-KR" dirty="0"/>
              <a:t> </a:t>
            </a:r>
            <a:r>
              <a:rPr kumimoji="1" lang="ko-KR" altLang="en-US" dirty="0"/>
              <a:t>또는 </a:t>
            </a:r>
            <a:r>
              <a:rPr kumimoji="1" lang="en-US" altLang="ko-KR" dirty="0" err="1"/>
              <a:t>gl.TEXTURE_MAG_FILTER</a:t>
            </a:r>
            <a:r>
              <a:rPr kumimoji="1" lang="en-US" altLang="ko-KR" dirty="0"/>
              <a:t> </a:t>
            </a:r>
            <a:r>
              <a:rPr kumimoji="1" lang="ko-KR" altLang="en-US" dirty="0"/>
              <a:t>값을 </a:t>
            </a:r>
            <a:r>
              <a:rPr kumimoji="1" lang="en-US" altLang="ko-KR" dirty="0" err="1"/>
              <a:t>gl.NEAREST</a:t>
            </a:r>
            <a:r>
              <a:rPr kumimoji="1" lang="ko-KR" altLang="en-US" dirty="0"/>
              <a:t>로 지정하면 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E1A7D-D8AD-400A-BD51-2E0960C42080}" type="slidenum">
              <a:rPr lang="en-US" altLang="ko-KR" smtClean="0"/>
              <a:pPr/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23208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이번에 소개할 방법은</a:t>
            </a:r>
            <a:r>
              <a:rPr kumimoji="1" lang="en-US" altLang="ko-KR" dirty="0"/>
              <a:t>, </a:t>
            </a:r>
            <a:r>
              <a:rPr kumimoji="1" lang="ko-KR" altLang="en-US" dirty="0"/>
              <a:t>지정한 </a:t>
            </a:r>
            <a:r>
              <a:rPr kumimoji="1" lang="en" altLang="ko-KR" dirty="0"/>
              <a:t>texture coordinates (polygon pixel</a:t>
            </a:r>
            <a:r>
              <a:rPr kumimoji="1" lang="ko-KR" altLang="en-US" dirty="0"/>
              <a:t>의 중심</a:t>
            </a:r>
            <a:r>
              <a:rPr kumimoji="1" lang="en-US" altLang="ko-KR" dirty="0"/>
              <a:t>) </a:t>
            </a:r>
            <a:r>
              <a:rPr kumimoji="1" lang="ko-KR" altLang="en-US" dirty="0"/>
              <a:t>이 위치하는 </a:t>
            </a:r>
            <a:r>
              <a:rPr kumimoji="1" lang="en" altLang="ko-KR" dirty="0" err="1"/>
              <a:t>texel</a:t>
            </a:r>
            <a:r>
              <a:rPr kumimoji="1" lang="en" altLang="ko-KR" dirty="0"/>
              <a:t> </a:t>
            </a:r>
            <a:r>
              <a:rPr kumimoji="1" lang="ko-KR" altLang="en-US" dirty="0"/>
              <a:t>주변의 </a:t>
            </a:r>
            <a:r>
              <a:rPr kumimoji="1" lang="en" altLang="ko-KR" dirty="0" err="1"/>
              <a:t>texel</a:t>
            </a:r>
            <a:r>
              <a:rPr kumimoji="1" lang="en" altLang="ko-KR" dirty="0"/>
              <a:t> color</a:t>
            </a:r>
            <a:r>
              <a:rPr kumimoji="1" lang="ko-KR" altLang="en-US" dirty="0"/>
              <a:t>들을 평균하여 </a:t>
            </a:r>
            <a:r>
              <a:rPr kumimoji="1" lang="en" altLang="ko-KR" dirty="0"/>
              <a:t>interpolation </a:t>
            </a:r>
            <a:r>
              <a:rPr kumimoji="1" lang="ko-KR" altLang="en-US" dirty="0"/>
              <a:t>하는 방법으로</a:t>
            </a:r>
            <a:r>
              <a:rPr kumimoji="1" lang="en-US" altLang="ko-KR" dirty="0"/>
              <a:t>, "</a:t>
            </a:r>
            <a:r>
              <a:rPr kumimoji="1" lang="en" altLang="ko-KR" dirty="0"/>
              <a:t>linear filter" </a:t>
            </a:r>
            <a:r>
              <a:rPr kumimoji="1" lang="ko-KR" altLang="en-US" dirty="0"/>
              <a:t>또는 </a:t>
            </a:r>
            <a:r>
              <a:rPr kumimoji="1" lang="en-US" altLang="ko-KR" dirty="0"/>
              <a:t>"</a:t>
            </a:r>
            <a:r>
              <a:rPr kumimoji="1" lang="en" altLang="ko-KR" dirty="0"/>
              <a:t>Bilinear filter"</a:t>
            </a:r>
            <a:r>
              <a:rPr kumimoji="1" lang="ko-KR" altLang="en-US" dirty="0"/>
              <a:t>라 불립니다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그림에 보면 빨강색 </a:t>
            </a:r>
            <a:r>
              <a:rPr kumimoji="1" lang="en" altLang="ko-KR" dirty="0"/>
              <a:t>polygon pixel</a:t>
            </a:r>
            <a:r>
              <a:rPr kumimoji="1" lang="ko-KR" altLang="en-US" dirty="0"/>
              <a:t>이 여러</a:t>
            </a:r>
            <a:r>
              <a:rPr kumimoji="1" lang="en-US" altLang="ko-KR" dirty="0"/>
              <a:t> </a:t>
            </a:r>
            <a:r>
              <a:rPr kumimoji="1" lang="ko-KR" altLang="en-US" dirty="0"/>
              <a:t>개의 </a:t>
            </a:r>
            <a:r>
              <a:rPr kumimoji="1" lang="en" altLang="ko-KR" dirty="0" err="1"/>
              <a:t>texel</a:t>
            </a:r>
            <a:r>
              <a:rPr kumimoji="1" lang="ko-KR" altLang="en-US" dirty="0"/>
              <a:t>들에 걸쳐 있고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결정되는 </a:t>
            </a:r>
            <a:r>
              <a:rPr kumimoji="1" lang="en" altLang="ko-KR" dirty="0"/>
              <a:t>color</a:t>
            </a:r>
            <a:r>
              <a:rPr kumimoji="1" lang="ko-KR" altLang="en-US" dirty="0"/>
              <a:t>는 이들을 적절히 평균한 </a:t>
            </a:r>
            <a:r>
              <a:rPr kumimoji="1" lang="en" altLang="ko-KR" dirty="0"/>
              <a:t>interpolation</a:t>
            </a:r>
            <a:r>
              <a:rPr kumimoji="1" lang="ko-KR" altLang="en-US" dirty="0"/>
              <a:t>된 </a:t>
            </a:r>
            <a:r>
              <a:rPr kumimoji="1" lang="en" altLang="ko-KR" dirty="0"/>
              <a:t>color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간단히 이 방법을 설명한다면</a:t>
            </a:r>
            <a:r>
              <a:rPr kumimoji="1" lang="en-US" altLang="ko-KR" dirty="0"/>
              <a:t>, </a:t>
            </a:r>
            <a:r>
              <a:rPr kumimoji="1" lang="en" altLang="ko-KR" dirty="0"/>
              <a:t>polygon pixel center</a:t>
            </a:r>
            <a:r>
              <a:rPr kumimoji="1" lang="ko-KR" altLang="en-US" dirty="0"/>
              <a:t>에서 고려하는 </a:t>
            </a:r>
            <a:r>
              <a:rPr kumimoji="1" lang="en" altLang="ko-KR" dirty="0" err="1"/>
              <a:t>texel</a:t>
            </a:r>
            <a:r>
              <a:rPr kumimoji="1" lang="en" altLang="ko-KR" dirty="0"/>
              <a:t> center</a:t>
            </a:r>
            <a:r>
              <a:rPr kumimoji="1" lang="ko-KR" altLang="en-US" dirty="0"/>
              <a:t>까지의 거리가 가까우면 가까울 수록 그 </a:t>
            </a:r>
            <a:r>
              <a:rPr kumimoji="1" lang="en" altLang="ko-KR" dirty="0" err="1"/>
              <a:t>texel</a:t>
            </a:r>
            <a:r>
              <a:rPr kumimoji="1" lang="ko-KR" altLang="en-US" dirty="0"/>
              <a:t>의 </a:t>
            </a:r>
            <a:r>
              <a:rPr kumimoji="1" lang="en" altLang="ko-KR" dirty="0"/>
              <a:t>color</a:t>
            </a:r>
            <a:r>
              <a:rPr kumimoji="1" lang="ko-KR" altLang="en-US" dirty="0"/>
              <a:t>의 비중을 더 높이는 것입니다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방식을 써서 </a:t>
            </a:r>
            <a:r>
              <a:rPr kumimoji="1" lang="en" altLang="ko-KR" dirty="0"/>
              <a:t>texture filtering</a:t>
            </a:r>
            <a:r>
              <a:rPr kumimoji="1" lang="ko-KR" altLang="en-US" dirty="0"/>
              <a:t>을 하려면 </a:t>
            </a:r>
            <a:r>
              <a:rPr kumimoji="1" lang="en" altLang="ko-KR" dirty="0" err="1"/>
              <a:t>gl.TEXTURE_MIN_FILTER</a:t>
            </a:r>
            <a:r>
              <a:rPr kumimoji="1" lang="en" altLang="ko-KR" dirty="0"/>
              <a:t> </a:t>
            </a:r>
            <a:r>
              <a:rPr kumimoji="1" lang="ko-KR" altLang="en-US" dirty="0"/>
              <a:t>또는 </a:t>
            </a:r>
            <a:r>
              <a:rPr kumimoji="1" lang="en" altLang="ko-KR" dirty="0" err="1"/>
              <a:t>gl.TEXTURE_MAG_FILTER</a:t>
            </a:r>
            <a:r>
              <a:rPr kumimoji="1" lang="ko-KR" altLang="en-US" dirty="0"/>
              <a:t>를 </a:t>
            </a:r>
            <a:r>
              <a:rPr kumimoji="1" lang="en" altLang="ko-KR" dirty="0" err="1"/>
              <a:t>gl.LINEAR</a:t>
            </a:r>
            <a:r>
              <a:rPr kumimoji="1" lang="en" altLang="ko-KR" dirty="0"/>
              <a:t> </a:t>
            </a:r>
            <a:r>
              <a:rPr kumimoji="1" lang="ko-KR" altLang="en-US" dirty="0"/>
              <a:t>방식으로 지정해야 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047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Nearest filter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Linear filter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각각 사용한 경우의 </a:t>
            </a:r>
            <a:r>
              <a:rPr kumimoji="1" lang="en-US" altLang="ko-KR" dirty="0"/>
              <a:t>texture mapping </a:t>
            </a:r>
            <a:r>
              <a:rPr kumimoji="1" lang="ko-KR" altLang="en-US" dirty="0"/>
              <a:t>결과를 비교해 보았습니다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왼쪽의 </a:t>
            </a:r>
            <a:r>
              <a:rPr kumimoji="1" lang="en-US" altLang="ko-KR" dirty="0"/>
              <a:t>nearest filter</a:t>
            </a:r>
            <a:r>
              <a:rPr kumimoji="1" lang="ko-KR" altLang="en-US" dirty="0"/>
              <a:t>의 경우에는 </a:t>
            </a:r>
            <a:r>
              <a:rPr kumimoji="1" lang="en-US" altLang="ko-KR" dirty="0"/>
              <a:t>screen pixel</a:t>
            </a:r>
            <a:r>
              <a:rPr kumimoji="1" lang="ko-KR" altLang="en-US" dirty="0"/>
              <a:t>마다 </a:t>
            </a:r>
            <a:r>
              <a:rPr kumimoji="1" lang="en-US" altLang="ko-KR" dirty="0"/>
              <a:t>mapping</a:t>
            </a:r>
            <a:r>
              <a:rPr kumimoji="1" lang="ko-KR" altLang="en-US" dirty="0"/>
              <a:t>된 </a:t>
            </a:r>
            <a:r>
              <a:rPr kumimoji="1" lang="en-US" altLang="ko-KR" dirty="0"/>
              <a:t>texture </a:t>
            </a:r>
            <a:r>
              <a:rPr kumimoji="1" lang="en-US" altLang="ko-KR" dirty="0" err="1"/>
              <a:t>texel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color</a:t>
            </a:r>
            <a:r>
              <a:rPr kumimoji="1" lang="ko-KR" altLang="en-US" dirty="0"/>
              <a:t>의 변화가 심해지기 때문에 이웃하는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들의 경계를 알아볼 수 있을 정도로 안 좋은 결과가 나왔습니다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그러나 각각의 </a:t>
            </a:r>
            <a:r>
              <a:rPr kumimoji="1" lang="en-US" altLang="ko-KR" dirty="0"/>
              <a:t>pixel color</a:t>
            </a:r>
            <a:r>
              <a:rPr kumimoji="1" lang="ko-KR" altLang="en-US" dirty="0"/>
              <a:t>들은 매우 선명하게 보입니다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오른쪽의 </a:t>
            </a:r>
            <a:r>
              <a:rPr kumimoji="1" lang="en-US" altLang="ko-KR" dirty="0"/>
              <a:t>linear filter</a:t>
            </a:r>
            <a:r>
              <a:rPr kumimoji="1" lang="ko-KR" altLang="en-US" dirty="0"/>
              <a:t>의 경우 이웃하는 </a:t>
            </a:r>
            <a:r>
              <a:rPr kumimoji="1" lang="en-US" altLang="ko-KR" dirty="0" err="1"/>
              <a:t>texel</a:t>
            </a:r>
            <a:r>
              <a:rPr kumimoji="1" lang="en-US" altLang="ko-KR" dirty="0"/>
              <a:t> </a:t>
            </a:r>
            <a:r>
              <a:rPr kumimoji="1" lang="ko-KR" altLang="en-US" dirty="0"/>
              <a:t>들의 </a:t>
            </a:r>
            <a:r>
              <a:rPr kumimoji="1" lang="en-US" altLang="ko-KR" dirty="0"/>
              <a:t>color</a:t>
            </a:r>
            <a:r>
              <a:rPr kumimoji="1" lang="ko-KR" altLang="en-US" dirty="0"/>
              <a:t>들을 </a:t>
            </a:r>
            <a:r>
              <a:rPr kumimoji="1" lang="en-US" altLang="ko-KR" dirty="0"/>
              <a:t>interpolation</a:t>
            </a:r>
            <a:r>
              <a:rPr kumimoji="1" lang="ko-KR" altLang="en-US" dirty="0"/>
              <a:t>하여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color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결정하기 때문에 이웃하는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들의 </a:t>
            </a:r>
            <a:r>
              <a:rPr kumimoji="1" lang="en-US" altLang="ko-KR" dirty="0"/>
              <a:t>color</a:t>
            </a:r>
            <a:r>
              <a:rPr kumimoji="1" lang="ko-KR" altLang="en-US" dirty="0"/>
              <a:t>는 유연하게 변하는 것을 확인할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그러나 전반적으로 </a:t>
            </a:r>
            <a:r>
              <a:rPr kumimoji="1" lang="en-US" altLang="ko-KR" dirty="0"/>
              <a:t>texture mapping </a:t>
            </a:r>
            <a:r>
              <a:rPr kumimoji="1" lang="ko-KR" altLang="en-US" dirty="0"/>
              <a:t>이후의 결과는 이미지에 등장하는 </a:t>
            </a:r>
            <a:r>
              <a:rPr kumimoji="1" lang="en-US" altLang="ko-KR" dirty="0"/>
              <a:t>object</a:t>
            </a:r>
            <a:r>
              <a:rPr kumimoji="1" lang="ko-KR" altLang="en-US" dirty="0"/>
              <a:t>들의 경계선이 뚜렷하지 않은 현상을 보여줍니다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점들은 두 가지 방법들 간의 </a:t>
            </a:r>
            <a:r>
              <a:rPr kumimoji="1" lang="en-US" altLang="ko-KR" dirty="0"/>
              <a:t>trade-off</a:t>
            </a:r>
            <a:r>
              <a:rPr kumimoji="1" lang="ko-KR" altLang="en-US" dirty="0"/>
              <a:t>라 볼 수 있습니다</a:t>
            </a:r>
            <a:r>
              <a:rPr kumimoji="1" lang="en-US" altLang="ko-KR" dirty="0"/>
              <a:t>. </a:t>
            </a:r>
          </a:p>
          <a:p>
            <a:endParaRPr kumimoji="1" lang="en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1539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Mipmap</a:t>
            </a:r>
            <a:r>
              <a:rPr kumimoji="1" lang="ko-KR" altLang="en-US" dirty="0"/>
              <a:t>은 크기가 다른 </a:t>
            </a:r>
            <a:r>
              <a:rPr kumimoji="1" lang="en-US" altLang="ko-KR" dirty="0"/>
              <a:t>texture image</a:t>
            </a:r>
            <a:r>
              <a:rPr kumimoji="1" lang="ko-KR" altLang="en-US" dirty="0"/>
              <a:t>들을 렌더링 전에 미리 준비해 두는 것을 말합니다</a:t>
            </a:r>
            <a:r>
              <a:rPr kumimoji="1" lang="en-US" altLang="ko-KR" dirty="0"/>
              <a:t>. OpenGL</a:t>
            </a:r>
            <a:r>
              <a:rPr kumimoji="1" lang="ko-KR" altLang="en-US" dirty="0"/>
              <a:t>은 사용자가 하나의 </a:t>
            </a:r>
            <a:r>
              <a:rPr kumimoji="1" lang="en-US" altLang="ko-KR" dirty="0"/>
              <a:t>texture </a:t>
            </a:r>
            <a:r>
              <a:rPr kumimoji="1" lang="ko-KR" altLang="en-US" dirty="0"/>
              <a:t>이미지를 </a:t>
            </a:r>
            <a:r>
              <a:rPr kumimoji="1" lang="en-US" altLang="ko-KR" dirty="0"/>
              <a:t>load</a:t>
            </a:r>
            <a:r>
              <a:rPr kumimoji="1" lang="ko-KR" altLang="en-US" dirty="0"/>
              <a:t>하면 자동으로 </a:t>
            </a:r>
            <a:r>
              <a:rPr kumimoji="1" lang="en-US" altLang="ko-KR" dirty="0"/>
              <a:t>mipmap</a:t>
            </a:r>
            <a:r>
              <a:rPr kumimoji="1" lang="ko-KR" altLang="en-US" dirty="0"/>
              <a:t>을 만들어 준비해 주는 기능을 가지고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이렇게 하면</a:t>
            </a:r>
            <a:r>
              <a:rPr kumimoji="1" lang="en-US" altLang="ko-KR" dirty="0"/>
              <a:t>, screen pixel</a:t>
            </a:r>
            <a:r>
              <a:rPr kumimoji="1" lang="ko-KR" altLang="en-US" dirty="0"/>
              <a:t>에서 차지하는 </a:t>
            </a:r>
            <a:r>
              <a:rPr kumimoji="1" lang="en-US" altLang="ko-KR" dirty="0"/>
              <a:t>texture image</a:t>
            </a:r>
            <a:r>
              <a:rPr kumimoji="1" lang="ko-KR" altLang="en-US" dirty="0"/>
              <a:t>의 크기에 따라 적절한 </a:t>
            </a:r>
            <a:r>
              <a:rPr kumimoji="1" lang="en-US" altLang="ko-KR" dirty="0"/>
              <a:t>texture image</a:t>
            </a:r>
            <a:r>
              <a:rPr kumimoji="1" lang="ko-KR" altLang="en-US" dirty="0"/>
              <a:t>를 골라서 사용할 수 있게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즉 </a:t>
            </a:r>
            <a:r>
              <a:rPr kumimoji="1" lang="en-US" altLang="ko-KR" dirty="0"/>
              <a:t>screen pixel</a:t>
            </a:r>
            <a:r>
              <a:rPr kumimoji="1" lang="ko-KR" altLang="en-US" dirty="0"/>
              <a:t>의 크기와 </a:t>
            </a:r>
            <a:r>
              <a:rPr kumimoji="1" lang="en-US" altLang="ko-KR" dirty="0"/>
              <a:t>texture texel</a:t>
            </a:r>
            <a:r>
              <a:rPr kumimoji="1" lang="ko-KR" altLang="en-US" dirty="0"/>
              <a:t>의 크기를 최대한 비슷하게 유지하자는 겁니다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Mipmap </a:t>
            </a:r>
            <a:r>
              <a:rPr kumimoji="1" lang="ko-KR" altLang="en-US" dirty="0"/>
              <a:t>방식을 사용한 것과 안 한 것은 최종적인 </a:t>
            </a:r>
            <a:r>
              <a:rPr kumimoji="1" lang="en-US" altLang="ko-KR" dirty="0"/>
              <a:t>texture mapping</a:t>
            </a:r>
            <a:r>
              <a:rPr kumimoji="1" lang="ko-KR" altLang="en-US" dirty="0"/>
              <a:t>의 품질에 많은 영향을 미칩니다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그림에서 왼쪽 것은 </a:t>
            </a:r>
            <a:r>
              <a:rPr kumimoji="1" lang="en-US" altLang="ko-KR" dirty="0"/>
              <a:t>mipmap</a:t>
            </a:r>
            <a:r>
              <a:rPr kumimoji="1" lang="ko-KR" altLang="en-US" dirty="0"/>
              <a:t>을 적용하지 않은 경우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오른쪽은 적용한 경우를 나타냅니다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6362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이것은 </a:t>
            </a:r>
            <a:r>
              <a:rPr kumimoji="1" lang="en" altLang="ko-KR" dirty="0"/>
              <a:t>mipmap</a:t>
            </a:r>
            <a:r>
              <a:rPr kumimoji="1" lang="ko-KR" altLang="en-US" dirty="0"/>
              <a:t>을 적용하지 않았을 때와 했을 때의 또다른 비교 결과 입니다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왼쪽 그림이 </a:t>
            </a:r>
            <a:r>
              <a:rPr kumimoji="1" lang="en" altLang="ko-KR" dirty="0"/>
              <a:t>mipmap</a:t>
            </a:r>
            <a:r>
              <a:rPr kumimoji="1" lang="ko-KR" altLang="en-US" dirty="0"/>
              <a:t>이 없는 경우이고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오른쪽이 </a:t>
            </a:r>
            <a:r>
              <a:rPr kumimoji="1" lang="en" altLang="ko-KR" dirty="0"/>
              <a:t>mipmap</a:t>
            </a:r>
            <a:r>
              <a:rPr kumimoji="1" lang="ko-KR" altLang="en-US" dirty="0"/>
              <a:t>이 있는 경우입니다</a:t>
            </a:r>
            <a:r>
              <a:rPr kumimoji="1" lang="en-US" altLang="ko-KR" dirty="0"/>
              <a:t>. </a:t>
            </a:r>
          </a:p>
          <a:p>
            <a:r>
              <a:rPr kumimoji="1" lang="en" altLang="ko-KR" dirty="0"/>
              <a:t>Mipmap</a:t>
            </a:r>
            <a:r>
              <a:rPr kumimoji="1" lang="ko-KR" altLang="en-US" dirty="0"/>
              <a:t>이 없는 경우 </a:t>
            </a:r>
            <a:r>
              <a:rPr kumimoji="1" lang="en" altLang="ko-KR" dirty="0"/>
              <a:t>screen pixel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이웃간에</a:t>
            </a:r>
            <a:r>
              <a:rPr kumimoji="1" lang="ko-KR" altLang="en-US" dirty="0"/>
              <a:t> </a:t>
            </a:r>
            <a:r>
              <a:rPr kumimoji="1" lang="en" altLang="ko-KR" dirty="0"/>
              <a:t>mapping</a:t>
            </a:r>
            <a:r>
              <a:rPr kumimoji="1" lang="ko-KR" altLang="en-US" dirty="0"/>
              <a:t>되는 </a:t>
            </a:r>
            <a:r>
              <a:rPr kumimoji="1" lang="en" altLang="ko-KR" dirty="0"/>
              <a:t>texture color</a:t>
            </a:r>
            <a:r>
              <a:rPr kumimoji="1" lang="ko-KR" altLang="en-US" dirty="0"/>
              <a:t>의 차이가 심해져서 깜빡 </a:t>
            </a:r>
            <a:r>
              <a:rPr kumimoji="1" lang="ko-KR" altLang="en-US" dirty="0" err="1"/>
              <a:t>거림</a:t>
            </a:r>
            <a:r>
              <a:rPr kumimoji="1" lang="ko-KR" altLang="en-US" dirty="0"/>
              <a:t> 현상이 심하게 나타날 수 있습니다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78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OpenGL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loading</a:t>
            </a:r>
            <a:r>
              <a:rPr kumimoji="1" lang="ko-KR" altLang="en-US" dirty="0"/>
              <a:t>된 </a:t>
            </a:r>
            <a:r>
              <a:rPr kumimoji="1" lang="en-US" altLang="ko-KR" dirty="0"/>
              <a:t>texture image</a:t>
            </a:r>
            <a:r>
              <a:rPr kumimoji="1" lang="ko-KR" altLang="en-US" dirty="0"/>
              <a:t>를 가지고 </a:t>
            </a:r>
            <a:r>
              <a:rPr kumimoji="1" lang="en-US" altLang="ko-KR" dirty="0"/>
              <a:t>mipmap</a:t>
            </a:r>
            <a:r>
              <a:rPr kumimoji="1" lang="ko-KR" altLang="en-US" dirty="0"/>
              <a:t>을 자동으로 만들어 주는 기능을 가지고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거기에 사용되는 함수가 </a:t>
            </a:r>
            <a:r>
              <a:rPr kumimoji="1" lang="en-US" altLang="ko-KR" dirty="0"/>
              <a:t>"</a:t>
            </a:r>
            <a:r>
              <a:rPr kumimoji="1" lang="en-US" altLang="ko-KR" dirty="0" err="1"/>
              <a:t>glGenerateMipmaps</a:t>
            </a:r>
            <a:r>
              <a:rPr kumimoji="1" lang="en-US" altLang="ko-KR" dirty="0"/>
              <a:t>"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parameter</a:t>
            </a:r>
            <a:r>
              <a:rPr kumimoji="1" lang="ko-KR" altLang="en-US" dirty="0"/>
              <a:t>인 </a:t>
            </a:r>
            <a:r>
              <a:rPr kumimoji="1" lang="en-US" altLang="ko-KR" dirty="0"/>
              <a:t>target</a:t>
            </a:r>
            <a:r>
              <a:rPr kumimoji="1" lang="ko-KR" altLang="en-US" dirty="0" err="1"/>
              <a:t>으로는</a:t>
            </a:r>
            <a:r>
              <a:rPr kumimoji="1" lang="ko-KR" altLang="en-US" dirty="0"/>
              <a:t> 보통 </a:t>
            </a:r>
            <a:r>
              <a:rPr kumimoji="1" lang="en-US" altLang="ko-KR" dirty="0"/>
              <a:t>GL_TEXTURE_2D </a:t>
            </a:r>
            <a:r>
              <a:rPr kumimoji="1" lang="ko-KR" altLang="en-US" dirty="0"/>
              <a:t>가 사용될 수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Mipmap</a:t>
            </a:r>
            <a:r>
              <a:rPr kumimoji="1" lang="ko-KR" altLang="en-US" dirty="0"/>
              <a:t>이 만들어지고 나면</a:t>
            </a:r>
            <a:r>
              <a:rPr kumimoji="1" lang="en-US" altLang="ko-KR" dirty="0"/>
              <a:t>, filtering </a:t>
            </a:r>
            <a:r>
              <a:rPr kumimoji="1" lang="ko-KR" altLang="en-US" dirty="0"/>
              <a:t>방법으로 </a:t>
            </a:r>
            <a:r>
              <a:rPr kumimoji="1" lang="en-US" altLang="ko-KR" dirty="0"/>
              <a:t>mipmap </a:t>
            </a:r>
            <a:r>
              <a:rPr kumimoji="1" lang="ko-KR" altLang="en-US" dirty="0"/>
              <a:t>기능이 추가된 </a:t>
            </a:r>
            <a:r>
              <a:rPr kumimoji="1" lang="en-US" altLang="ko-KR" dirty="0"/>
              <a:t>option</a:t>
            </a:r>
            <a:r>
              <a:rPr kumimoji="1" lang="ko-KR" altLang="en-US" dirty="0"/>
              <a:t>을 사용할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먼저</a:t>
            </a:r>
            <a:r>
              <a:rPr kumimoji="1" lang="en-US" altLang="ko-KR" dirty="0"/>
              <a:t>, GL_NEAREST_MIPMAP_NEAREST </a:t>
            </a:r>
            <a:r>
              <a:rPr kumimoji="1" lang="ko-KR" altLang="en-US" dirty="0"/>
              <a:t>의 앞쪽 </a:t>
            </a:r>
            <a:r>
              <a:rPr kumimoji="1" lang="en-US" altLang="ko-KR" dirty="0"/>
              <a:t>NEAREST</a:t>
            </a:r>
            <a:r>
              <a:rPr kumimoji="1" lang="ko-KR" altLang="en-US" dirty="0"/>
              <a:t>는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이전에 말했듯이</a:t>
            </a:r>
            <a:r>
              <a:rPr kumimoji="1" lang="en-US" altLang="ko-KR" dirty="0"/>
              <a:t>, </a:t>
            </a:r>
            <a:r>
              <a:rPr kumimoji="1" lang="ko-KR" altLang="en-US" dirty="0"/>
              <a:t>가장 가까운 </a:t>
            </a:r>
            <a:r>
              <a:rPr kumimoji="1" lang="en-US" altLang="ko-KR" dirty="0"/>
              <a:t>texel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color</a:t>
            </a:r>
            <a:r>
              <a:rPr kumimoji="1" lang="ko-KR" altLang="en-US" dirty="0"/>
              <a:t>를 그냥 취하는 방법을 나타냅니다</a:t>
            </a:r>
            <a:r>
              <a:rPr kumimoji="1" lang="en-US" altLang="ko-KR" dirty="0"/>
              <a:t>. </a:t>
            </a:r>
            <a:r>
              <a:rPr kumimoji="1" lang="ko-KR" altLang="en-US" dirty="0" err="1"/>
              <a:t>뒷쪽의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NEAREST</a:t>
            </a:r>
            <a:r>
              <a:rPr kumimoji="1" lang="ko-KR" altLang="en-US" dirty="0"/>
              <a:t>는 </a:t>
            </a:r>
            <a:r>
              <a:rPr kumimoji="1" lang="ko-KR" altLang="en-US" dirty="0" err="1"/>
              <a:t>여러장의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mipmap </a:t>
            </a:r>
            <a:r>
              <a:rPr kumimoji="1" lang="ko-KR" altLang="en-US" dirty="0"/>
              <a:t>중에 어떤 것을 사용할 것인지를 나타냅니다</a:t>
            </a:r>
            <a:r>
              <a:rPr kumimoji="1" lang="en-US" altLang="ko-KR" dirty="0"/>
              <a:t>. NEAREST</a:t>
            </a:r>
            <a:r>
              <a:rPr kumimoji="1" lang="ko-KR" altLang="en-US" dirty="0"/>
              <a:t>이니까 현재 </a:t>
            </a:r>
            <a:r>
              <a:rPr kumimoji="1" lang="en-US" altLang="ko-KR" dirty="0"/>
              <a:t>pixel </a:t>
            </a:r>
            <a:r>
              <a:rPr kumimoji="1" lang="ko-KR" altLang="en-US" dirty="0"/>
              <a:t>크기와 가장 크기가 비슷한 </a:t>
            </a:r>
            <a:r>
              <a:rPr kumimoji="1" lang="en-US" altLang="ko-KR" dirty="0"/>
              <a:t>texel</a:t>
            </a:r>
            <a:r>
              <a:rPr kumimoji="1" lang="ko-KR" altLang="en-US" dirty="0"/>
              <a:t>을 가지는 이미지를 선택합니다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GL_LINEAR_MIPMAP_NEAREST filtering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mipmap</a:t>
            </a:r>
            <a:r>
              <a:rPr kumimoji="1" lang="ko-KR" altLang="en-US" dirty="0"/>
              <a:t>을 선택하는 방식은 앞의 것과 같고</a:t>
            </a:r>
            <a:r>
              <a:rPr kumimoji="1" lang="en-US" altLang="ko-KR" dirty="0"/>
              <a:t>, color</a:t>
            </a:r>
            <a:r>
              <a:rPr kumimoji="1" lang="ko-KR" altLang="en-US" dirty="0"/>
              <a:t>를 정할 때에는 </a:t>
            </a:r>
            <a:r>
              <a:rPr kumimoji="1" lang="en-US" altLang="ko-KR" dirty="0"/>
              <a:t>LINEAR interpolation </a:t>
            </a:r>
            <a:r>
              <a:rPr kumimoji="1" lang="ko-KR" altLang="en-US" dirty="0"/>
              <a:t>방식을 사용하는 것입니다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GL_NEAREST_MIPMAP_LINEAR filtering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screen pixel</a:t>
            </a:r>
            <a:r>
              <a:rPr kumimoji="1" lang="ko-KR" altLang="en-US" dirty="0"/>
              <a:t>의 크기와 가장 비슷한 크기의 </a:t>
            </a:r>
            <a:r>
              <a:rPr kumimoji="1" lang="en-US" altLang="ko-KR" dirty="0"/>
              <a:t>texel</a:t>
            </a:r>
            <a:r>
              <a:rPr kumimoji="1" lang="ko-KR" altLang="en-US" dirty="0"/>
              <a:t>을 가지는 두 장의 </a:t>
            </a:r>
            <a:r>
              <a:rPr kumimoji="1" lang="en-US" altLang="ko-KR" dirty="0"/>
              <a:t>image </a:t>
            </a:r>
            <a:r>
              <a:rPr kumimoji="1" lang="ko-KR" altLang="en-US" dirty="0"/>
              <a:t>사이를 </a:t>
            </a:r>
            <a:r>
              <a:rPr kumimoji="1" lang="en-US" altLang="ko-KR" dirty="0"/>
              <a:t>linear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보간한</a:t>
            </a:r>
            <a:r>
              <a:rPr kumimoji="1" lang="ko-KR" altLang="en-US" dirty="0"/>
              <a:t> </a:t>
            </a:r>
            <a:r>
              <a:rPr kumimoji="1" lang="en-US" altLang="ko-KR" dirty="0"/>
              <a:t>texture image</a:t>
            </a:r>
            <a:r>
              <a:rPr kumimoji="1" lang="ko-KR" altLang="en-US" dirty="0"/>
              <a:t>를 사용하면서</a:t>
            </a:r>
            <a:r>
              <a:rPr kumimoji="1" lang="en-US" altLang="ko-KR" dirty="0"/>
              <a:t>, color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NEAREST </a:t>
            </a:r>
            <a:r>
              <a:rPr kumimoji="1" lang="ko-KR" altLang="en-US" dirty="0"/>
              <a:t>방식으로 결정하는 것입니다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GL_LINEAR_MIPMAP_LINEAR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texture image</a:t>
            </a:r>
            <a:r>
              <a:rPr kumimoji="1" lang="ko-KR" altLang="en-US" dirty="0"/>
              <a:t>도 </a:t>
            </a:r>
            <a:r>
              <a:rPr kumimoji="1" lang="en-US" altLang="ko-KR" dirty="0"/>
              <a:t>linear</a:t>
            </a:r>
            <a:r>
              <a:rPr kumimoji="1" lang="ko-KR" altLang="en-US" dirty="0"/>
              <a:t>로</a:t>
            </a:r>
            <a:r>
              <a:rPr kumimoji="1" lang="en-US" altLang="ko-KR" dirty="0"/>
              <a:t>, color </a:t>
            </a:r>
            <a:r>
              <a:rPr kumimoji="1" lang="ko-KR" altLang="en-US" dirty="0"/>
              <a:t>결정도 </a:t>
            </a:r>
            <a:r>
              <a:rPr kumimoji="1" lang="en-US" altLang="ko-KR" dirty="0"/>
              <a:t>linear </a:t>
            </a:r>
            <a:r>
              <a:rPr kumimoji="1" lang="ko-KR" altLang="en-US" dirty="0"/>
              <a:t>방식으로 계산하는 것입니다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따라서 가장 많은 계산 시간이 걸립니다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2925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Mipmap</a:t>
            </a:r>
            <a:r>
              <a:rPr kumimoji="1" lang="ko-KR" altLang="en-US" dirty="0"/>
              <a:t>이 만들어지고 나면</a:t>
            </a:r>
            <a:r>
              <a:rPr kumimoji="1" lang="en-US" altLang="ko-KR" dirty="0"/>
              <a:t>, filtering </a:t>
            </a:r>
            <a:r>
              <a:rPr kumimoji="1" lang="ko-KR" altLang="en-US" dirty="0"/>
              <a:t>방법으로 </a:t>
            </a:r>
            <a:r>
              <a:rPr kumimoji="1" lang="en-US" altLang="ko-KR" dirty="0"/>
              <a:t>mipmap </a:t>
            </a:r>
            <a:r>
              <a:rPr kumimoji="1" lang="ko-KR" altLang="en-US" dirty="0"/>
              <a:t>기능이 추가된 </a:t>
            </a:r>
            <a:r>
              <a:rPr kumimoji="1" lang="en-US" altLang="ko-KR" dirty="0"/>
              <a:t>option</a:t>
            </a:r>
            <a:r>
              <a:rPr kumimoji="1" lang="ko-KR" altLang="en-US" dirty="0"/>
              <a:t>을 사용할 수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먼저</a:t>
            </a:r>
            <a:r>
              <a:rPr kumimoji="1" lang="en-US" altLang="ko-KR" dirty="0"/>
              <a:t>, GL_NEAREST_MIPMAP_NEAREST </a:t>
            </a:r>
            <a:r>
              <a:rPr kumimoji="1" lang="ko-KR" altLang="en-US" dirty="0"/>
              <a:t>의 앞쪽 </a:t>
            </a:r>
            <a:r>
              <a:rPr kumimoji="1" lang="en-US" altLang="ko-KR" dirty="0"/>
              <a:t>NEAREST</a:t>
            </a:r>
            <a:r>
              <a:rPr kumimoji="1" lang="ko-KR" altLang="en-US" dirty="0"/>
              <a:t>는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이전에 말했듯이</a:t>
            </a:r>
            <a:r>
              <a:rPr kumimoji="1" lang="en-US" altLang="ko-KR" dirty="0"/>
              <a:t>, </a:t>
            </a:r>
            <a:r>
              <a:rPr kumimoji="1" lang="ko-KR" altLang="en-US" dirty="0"/>
              <a:t>가장 가까운 </a:t>
            </a:r>
            <a:r>
              <a:rPr kumimoji="1" lang="en-US" altLang="ko-KR" dirty="0" err="1"/>
              <a:t>texel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color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그냥 취하는 방법을 나타냅니다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 err="1"/>
              <a:t>뒷쪽의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NEAREST</a:t>
            </a:r>
            <a:r>
              <a:rPr kumimoji="1" lang="ko-KR" altLang="en-US" dirty="0"/>
              <a:t>는 </a:t>
            </a:r>
            <a:r>
              <a:rPr kumimoji="1" lang="ko-KR" altLang="en-US" dirty="0" err="1"/>
              <a:t>여러장의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mipmap </a:t>
            </a:r>
            <a:r>
              <a:rPr kumimoji="1" lang="ko-KR" altLang="en-US" dirty="0"/>
              <a:t>중에 어떤 것을 사용할 것인지를 나타냅니다</a:t>
            </a:r>
            <a:r>
              <a:rPr kumimoji="1" lang="en-US" altLang="ko-KR" dirty="0"/>
              <a:t>. NEAREST</a:t>
            </a:r>
            <a:r>
              <a:rPr kumimoji="1" lang="ko-KR" altLang="en-US" dirty="0"/>
              <a:t>이니까 현재 </a:t>
            </a:r>
            <a:r>
              <a:rPr kumimoji="1" lang="en-US" altLang="ko-KR" dirty="0"/>
              <a:t>pixel </a:t>
            </a:r>
            <a:r>
              <a:rPr kumimoji="1" lang="ko-KR" altLang="en-US" dirty="0"/>
              <a:t>크기와 가장 크기가 비슷한 </a:t>
            </a:r>
            <a:r>
              <a:rPr kumimoji="1" lang="en-US" altLang="ko-KR" dirty="0" err="1"/>
              <a:t>texel</a:t>
            </a:r>
            <a:r>
              <a:rPr kumimoji="1" lang="ko-KR" altLang="en-US" dirty="0"/>
              <a:t>을 가지는 이미지를 </a:t>
            </a:r>
            <a:r>
              <a:rPr kumimoji="1" lang="en-US" altLang="ko-KR" dirty="0"/>
              <a:t>mipmap hierarchy </a:t>
            </a:r>
            <a:r>
              <a:rPr kumimoji="1" lang="ko-KR" altLang="en-US" dirty="0"/>
              <a:t>중에 선택합니다</a:t>
            </a:r>
            <a:r>
              <a:rPr kumimoji="1" lang="en-US" altLang="ko-KR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GL_LINEAR_MIPMAP_NEAREST</a:t>
            </a:r>
            <a:r>
              <a:rPr kumimoji="1" lang="ko-KR" altLang="en-US" dirty="0"/>
              <a:t>는  </a:t>
            </a:r>
            <a:r>
              <a:rPr kumimoji="1" lang="en-US" altLang="ko-KR" dirty="0"/>
              <a:t>color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정할 때에는 </a:t>
            </a:r>
            <a:r>
              <a:rPr kumimoji="1" lang="en-US" altLang="ko-KR" dirty="0"/>
              <a:t>LINEAR interpolation </a:t>
            </a:r>
            <a:r>
              <a:rPr kumimoji="1" lang="ko-KR" altLang="en-US" dirty="0"/>
              <a:t>방식을 사용하고</a:t>
            </a:r>
            <a:r>
              <a:rPr kumimoji="1" lang="en-US" altLang="ko-KR" dirty="0"/>
              <a:t>, mipmap</a:t>
            </a:r>
            <a:r>
              <a:rPr kumimoji="1" lang="ko-KR" altLang="en-US" dirty="0"/>
              <a:t>을 선택하는 방식은 그냥 </a:t>
            </a:r>
            <a:r>
              <a:rPr kumimoji="1" lang="en-US" altLang="ko-KR" dirty="0"/>
              <a:t>nearest</a:t>
            </a:r>
            <a:r>
              <a:rPr kumimoji="1" lang="ko-KR" altLang="en-US" dirty="0"/>
              <a:t>로 선택하는 것입니다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GL_NEAREST_MIPMAP_LINEAR</a:t>
            </a:r>
            <a:r>
              <a:rPr kumimoji="1" lang="ko-KR" altLang="en-US" dirty="0"/>
              <a:t>는  </a:t>
            </a:r>
            <a:r>
              <a:rPr kumimoji="1" lang="en-US" altLang="ko-KR" dirty="0"/>
              <a:t>color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NEAREST </a:t>
            </a:r>
            <a:r>
              <a:rPr kumimoji="1" lang="ko-KR" altLang="en-US" dirty="0"/>
              <a:t>방식으로 결정하지만</a:t>
            </a:r>
            <a:r>
              <a:rPr kumimoji="1" lang="en-US" altLang="ko-KR" dirty="0"/>
              <a:t>, screen pixel</a:t>
            </a:r>
            <a:r>
              <a:rPr kumimoji="1" lang="ko-KR" altLang="en-US" dirty="0"/>
              <a:t>의 크기와 가장 비슷한 크기의 </a:t>
            </a:r>
            <a:r>
              <a:rPr kumimoji="1" lang="en-US" altLang="ko-KR" dirty="0" err="1"/>
              <a:t>texel</a:t>
            </a:r>
            <a:r>
              <a:rPr kumimoji="1" lang="ko-KR" altLang="en-US" dirty="0"/>
              <a:t>을 가지는 두 장의 </a:t>
            </a:r>
            <a:r>
              <a:rPr kumimoji="1" lang="en-US" altLang="ko-KR" dirty="0"/>
              <a:t>mipmap image</a:t>
            </a:r>
            <a:r>
              <a:rPr kumimoji="1" lang="ko-KR" altLang="en-US" dirty="0"/>
              <a:t>들 사이를 </a:t>
            </a:r>
            <a:r>
              <a:rPr kumimoji="1" lang="en-US" altLang="ko-KR" dirty="0"/>
              <a:t>linear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보간한</a:t>
            </a:r>
            <a:r>
              <a:rPr kumimoji="1" lang="ko-KR" altLang="en-US" dirty="0"/>
              <a:t> 새로운 크기의 </a:t>
            </a:r>
            <a:r>
              <a:rPr kumimoji="1" lang="en-US" altLang="ko-KR" dirty="0"/>
              <a:t>texture image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사용하는 것입니다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GL_LINEAR_MIPMAP_LINEAR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color </a:t>
            </a:r>
            <a:r>
              <a:rPr kumimoji="1" lang="ko-KR" altLang="en-US" dirty="0"/>
              <a:t>결정도 </a:t>
            </a:r>
            <a:r>
              <a:rPr kumimoji="1" lang="en-US" altLang="ko-KR" dirty="0"/>
              <a:t>linear </a:t>
            </a:r>
            <a:r>
              <a:rPr kumimoji="1" lang="ko-KR" altLang="en-US" dirty="0"/>
              <a:t>방식으로</a:t>
            </a:r>
            <a:r>
              <a:rPr kumimoji="1" lang="en-US" altLang="ko-KR" dirty="0"/>
              <a:t>, mipmap image </a:t>
            </a:r>
            <a:r>
              <a:rPr kumimoji="1" lang="ko-KR" altLang="en-US" dirty="0"/>
              <a:t>결정도 </a:t>
            </a:r>
            <a:r>
              <a:rPr kumimoji="1" lang="en-US" altLang="ko-KR" dirty="0"/>
              <a:t>linear interpolation </a:t>
            </a:r>
            <a:r>
              <a:rPr kumimoji="1" lang="ko-KR" altLang="en-US" dirty="0"/>
              <a:t>방식으로 계산하는 것입니다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따라서 가장 많은 계산 시간이 걸립니다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905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Mipmap</a:t>
            </a:r>
            <a:r>
              <a:rPr kumimoji="1" lang="ko-KR" altLang="en-US" dirty="0"/>
              <a:t>을 사용한 </a:t>
            </a:r>
            <a:r>
              <a:rPr kumimoji="1" lang="en-US" altLang="ko-KR" dirty="0"/>
              <a:t>texture mapping</a:t>
            </a:r>
            <a:r>
              <a:rPr kumimoji="1" lang="ko-KR" altLang="en-US" dirty="0"/>
              <a:t>의 예를 들어 보겠습니다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Base texture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8x4 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resolution</a:t>
            </a:r>
            <a:r>
              <a:rPr kumimoji="1" lang="ko-KR" altLang="en-US" dirty="0"/>
              <a:t>을 가집니다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OpenGL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base texture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2x2 </a:t>
            </a:r>
            <a:r>
              <a:rPr kumimoji="1" lang="ko-KR" altLang="en-US" dirty="0"/>
              <a:t>개의 </a:t>
            </a:r>
            <a:r>
              <a:rPr kumimoji="1" lang="en-US" altLang="ko-KR" dirty="0" err="1"/>
              <a:t>texel</a:t>
            </a:r>
            <a:r>
              <a:rPr kumimoji="1" lang="ko-KR" altLang="en-US" dirty="0"/>
              <a:t>들을 </a:t>
            </a:r>
            <a:r>
              <a:rPr kumimoji="1" lang="en-US" altLang="ko-KR" dirty="0"/>
              <a:t>average</a:t>
            </a:r>
            <a:r>
              <a:rPr kumimoji="1" lang="ko-KR" altLang="en-US" dirty="0"/>
              <a:t>해서 이미지를 축소해 나가면서 </a:t>
            </a:r>
            <a:r>
              <a:rPr kumimoji="1" lang="en-US" altLang="ko-KR" dirty="0"/>
              <a:t>mipmap</a:t>
            </a:r>
            <a:r>
              <a:rPr kumimoji="1" lang="ko-KR" altLang="en-US" dirty="0"/>
              <a:t>을 생성합니다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예를 들면 아래쪽 </a:t>
            </a:r>
            <a:r>
              <a:rPr kumimoji="1" lang="en-US" altLang="ko-KR" dirty="0"/>
              <a:t>4x2 mipmap</a:t>
            </a:r>
            <a:r>
              <a:rPr kumimoji="1" lang="ko-KR" altLang="en-US" dirty="0"/>
              <a:t>의 </a:t>
            </a:r>
            <a:r>
              <a:rPr kumimoji="1" lang="en-US" altLang="ko-KR" dirty="0" err="1"/>
              <a:t>texel</a:t>
            </a:r>
            <a:r>
              <a:rPr kumimoji="1" lang="en-US" altLang="ko-KR" dirty="0"/>
              <a:t> '3'</a:t>
            </a:r>
            <a:r>
              <a:rPr kumimoji="1" lang="ko-KR" altLang="en-US" dirty="0"/>
              <a:t>은 위쪽 </a:t>
            </a:r>
            <a:r>
              <a:rPr kumimoji="1" lang="en-US" altLang="ko-KR" dirty="0"/>
              <a:t>base texture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2x2 </a:t>
            </a:r>
            <a:r>
              <a:rPr kumimoji="1" lang="en-US" altLang="ko-KR" dirty="0" err="1"/>
              <a:t>texel</a:t>
            </a:r>
            <a:r>
              <a:rPr kumimoji="1" lang="ko-KR" altLang="en-US" dirty="0"/>
              <a:t>들인 </a:t>
            </a:r>
            <a:r>
              <a:rPr kumimoji="1" lang="en-US" altLang="ko-KR" dirty="0"/>
              <a:t>(4, 2, 3, 3)</a:t>
            </a:r>
            <a:r>
              <a:rPr kumimoji="1" lang="ko-KR" altLang="en-US" dirty="0"/>
              <a:t>을 </a:t>
            </a:r>
            <a:r>
              <a:rPr kumimoji="1" lang="ko-KR" altLang="en-US" dirty="0" err="1"/>
              <a:t>평균내어</a:t>
            </a:r>
            <a:r>
              <a:rPr kumimoji="1" lang="ko-KR" altLang="en-US" dirty="0"/>
              <a:t> 구해졌습니다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이제 </a:t>
            </a:r>
            <a:r>
              <a:rPr kumimoji="1" lang="en-US" altLang="ko-KR" dirty="0"/>
              <a:t>rasterize</a:t>
            </a:r>
            <a:r>
              <a:rPr kumimoji="1" lang="ko-KR" altLang="en-US" dirty="0"/>
              <a:t>된 삼각형의 한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base texture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2x2 </a:t>
            </a:r>
            <a:r>
              <a:rPr kumimoji="1" lang="en-US" altLang="ko-KR" dirty="0" err="1"/>
              <a:t>texel</a:t>
            </a:r>
            <a:r>
              <a:rPr kumimoji="1" lang="ko-KR" altLang="en-US" dirty="0"/>
              <a:t>들로 </a:t>
            </a:r>
            <a:r>
              <a:rPr kumimoji="1" lang="en-US" altLang="ko-KR" dirty="0"/>
              <a:t>mapping </a:t>
            </a:r>
            <a:r>
              <a:rPr kumimoji="1" lang="ko-KR" altLang="en-US" dirty="0"/>
              <a:t>된다고 가정합니다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이러한 경우는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texel</a:t>
            </a:r>
            <a:r>
              <a:rPr kumimoji="1" lang="ko-KR" altLang="en-US" dirty="0"/>
              <a:t>들에 </a:t>
            </a:r>
            <a:r>
              <a:rPr kumimoji="1" lang="en-US" altLang="ko-KR" dirty="0"/>
              <a:t>minification</a:t>
            </a:r>
            <a:r>
              <a:rPr kumimoji="1" lang="ko-KR" altLang="en-US" dirty="0"/>
              <a:t>이 적용되어야 하는 경우 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 경우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우리는 </a:t>
            </a:r>
            <a:r>
              <a:rPr kumimoji="1" lang="en-US" altLang="ko-KR" dirty="0"/>
              <a:t>base texture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2x2 </a:t>
            </a:r>
            <a:r>
              <a:rPr kumimoji="1" lang="en-US" altLang="ko-KR" dirty="0" err="1"/>
              <a:t>texel</a:t>
            </a:r>
            <a:r>
              <a:rPr kumimoji="1" lang="ko-KR" altLang="en-US" dirty="0"/>
              <a:t>들을 </a:t>
            </a:r>
            <a:r>
              <a:rPr kumimoji="1" lang="en-US" altLang="ko-KR" dirty="0"/>
              <a:t>mapping</a:t>
            </a:r>
            <a:r>
              <a:rPr kumimoji="1" lang="ko-KR" altLang="en-US" dirty="0"/>
              <a:t>하는 것이 아니라</a:t>
            </a:r>
            <a:r>
              <a:rPr kumimoji="1" lang="en-US" altLang="ko-KR" dirty="0"/>
              <a:t>, </a:t>
            </a:r>
            <a:r>
              <a:rPr kumimoji="1" lang="ko-KR" altLang="en-US" dirty="0"/>
              <a:t>미리 만들어 놓은 </a:t>
            </a:r>
            <a:r>
              <a:rPr kumimoji="1" lang="en-US" altLang="ko-KR" dirty="0"/>
              <a:t>4x2 mipmap</a:t>
            </a:r>
            <a:r>
              <a:rPr kumimoji="1" lang="ko-KR" altLang="en-US" dirty="0"/>
              <a:t>의 </a:t>
            </a:r>
            <a:r>
              <a:rPr kumimoji="1" lang="en-US" altLang="ko-KR" dirty="0" err="1"/>
              <a:t>texel</a:t>
            </a:r>
            <a:r>
              <a:rPr kumimoji="1" lang="en-US" altLang="ko-KR" dirty="0"/>
              <a:t> '3'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fetch</a:t>
            </a:r>
            <a:r>
              <a:rPr kumimoji="1" lang="ko-KR" altLang="en-US" dirty="0"/>
              <a:t>해서 사용할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이렇게 하면 렌더링 중간에 계산 시간을 단축할 수 있으며</a:t>
            </a:r>
            <a:r>
              <a:rPr kumimoji="1" lang="en-US" altLang="ko-KR" dirty="0"/>
              <a:t>, mipmap</a:t>
            </a:r>
            <a:r>
              <a:rPr kumimoji="1" lang="ko-KR" altLang="en-US" dirty="0"/>
              <a:t>을 만드는 방식에 따라 렌더링의 질도 높일 수 있습니다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7743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Texture mapping</a:t>
            </a:r>
            <a:r>
              <a:rPr kumimoji="1" lang="ko-KR" altLang="en-US" dirty="0"/>
              <a:t>이 적용된 첫 </a:t>
            </a:r>
            <a:r>
              <a:rPr kumimoji="1" lang="en-US" altLang="ko-KR" dirty="0"/>
              <a:t>example program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Cube</a:t>
            </a:r>
            <a:r>
              <a:rPr kumimoji="1" lang="ko-KR" altLang="en-US" dirty="0"/>
              <a:t>의 여섯 면에 모두 같은 </a:t>
            </a:r>
            <a:r>
              <a:rPr kumimoji="1" lang="en-US" altLang="ko-KR" dirty="0"/>
              <a:t>texture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mapping</a:t>
            </a:r>
            <a:r>
              <a:rPr kumimoji="1" lang="ko-KR" altLang="en-US" dirty="0"/>
              <a:t>되어 있습니다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This is the first example program with texture mapping. Notice that all six sides of the Cube are mapped with the same texture. </a:t>
            </a:r>
          </a:p>
          <a:p>
            <a:endParaRPr kumimoji="1" lang="en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752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 latinLnBrk="1">
              <a:spcAft>
                <a:spcPts val="0"/>
              </a:spcAft>
              <a:buFont typeface="+mj-lt"/>
              <a:buNone/>
            </a:pP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CG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장면을 그려내는데 있어 현실감을 단계적으로 표현해 보도록 합시다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첫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번 그림에는 출연하는 물체들의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geometry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즉 모양만을 사용하여서 그리 현실적이지 않습니다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 </a:t>
            </a: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다음 것은 </a:t>
            </a:r>
            <a:r>
              <a:rPr lang="en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Phong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shading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을 사용한 것인데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여전히 뭔가 부족합니다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마지막 것은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shading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map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을 같이 사용한 것인데 훨씬 현실적으로 보입니다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0" lvl="0" indent="0" algn="just" latinLnBrk="1">
              <a:spcAft>
                <a:spcPts val="0"/>
              </a:spcAft>
              <a:buFont typeface="+mj-lt"/>
              <a:buNone/>
            </a:pPr>
            <a:endParaRPr lang="en-US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7458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Texture2 </a:t>
            </a:r>
            <a:r>
              <a:rPr kumimoji="1" lang="ko-KR" altLang="en-US" dirty="0"/>
              <a:t>프로그램에서는 사각형 하나에 </a:t>
            </a:r>
            <a:r>
              <a:rPr kumimoji="1" lang="en-US" altLang="ko-KR" dirty="0"/>
              <a:t>texture image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mapping</a:t>
            </a:r>
            <a:r>
              <a:rPr kumimoji="1" lang="ko-KR" altLang="en-US" dirty="0"/>
              <a:t>되어 보여집니다</a:t>
            </a:r>
            <a:r>
              <a:rPr kumimoji="1" lang="en-US" altLang="ko-KR" dirty="0"/>
              <a:t>. </a:t>
            </a:r>
          </a:p>
          <a:p>
            <a:r>
              <a:rPr kumimoji="1" lang="en-US" altLang="ko-KR" dirty="0"/>
              <a:t>Space bar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한번 누를 때마다 </a:t>
            </a:r>
            <a:r>
              <a:rPr kumimoji="1" lang="en-US" altLang="ko-KR" dirty="0"/>
              <a:t>texture mode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1, 2, 3, 0, 1, 2, 3, 0, … </a:t>
            </a:r>
            <a:r>
              <a:rPr kumimoji="1" lang="ko-KR" altLang="en-US" dirty="0"/>
              <a:t>와 같이 반복하여 변하게 됩니다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그때마다 다른 </a:t>
            </a:r>
            <a:r>
              <a:rPr kumimoji="1" lang="en-US" altLang="ko-KR" dirty="0"/>
              <a:t>texture mapping</a:t>
            </a:r>
            <a:r>
              <a:rPr kumimoji="1" lang="ko-KR" altLang="en-US" dirty="0"/>
              <a:t>이 적용됩니다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265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mapping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은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CG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장면에 현실감을 주는 디테일을 추가해 줍니다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상세한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2D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이미지를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object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 감싸듯 렌더링하는 것입니다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 디테일을 만약 모두 모델링으로만 구현하려면 매우 어렵고 복잡할 것입니다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Texture mapping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은 훨씬 효율적인 방법을 제공합니다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mapping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은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1974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년 미국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Utah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대학의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Edwin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Catmull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박사논문에 포함되어 발표되었습니다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그는 유명한 애니메이션 제작사인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Pixar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공동 창업자이며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Walt Disney Animation Studio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CEO </a:t>
            </a:r>
            <a:r>
              <a:rPr lang="ko-KR" altLang="en-US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를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맡고 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그는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2019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년에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ACM Turing Award</a:t>
            </a:r>
            <a:r>
              <a:rPr lang="ko-KR" altLang="en-US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를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수상했습니다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그는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texture-mapping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이외에도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bicubic surface, spatial anti-aliasing,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subdiviision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surface, z-buffering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등 현재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CG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 꼭 필요한 중요한 기술들을 많이 발명한 선구자 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mapping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기술은 그 후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Catmull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후배인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Blinn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Newell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등에 의해 더 발전되었습니다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</a:t>
            </a:r>
          </a:p>
          <a:p>
            <a:pPr marL="0" lvl="0" indent="0" algn="just" latinLnBrk="1">
              <a:spcAft>
                <a:spcPts val="0"/>
              </a:spcAft>
              <a:buFont typeface="+mj-lt"/>
              <a:buNone/>
            </a:pPr>
            <a:endParaRPr lang="en-US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D71143-D4C4-4C0C-8BE1-F1DB23389C8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839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coordinates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라는 용어를 먼저 설명하겠습니다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 좌표는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image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위의 위치를 지정하기 위해 사용하는 것입니다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일반적으로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u,v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)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또는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s,t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)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로 표시합니다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또 가로 세로 축 모두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0</a:t>
            </a:r>
            <a:r>
              <a:rPr lang="ko-KR" altLang="en-US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부터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1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사이의 값을 가지도록 되어 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731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coordinates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하는 역할을 알아보도록 하겠습니다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여기에 전자회로기판 모양의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image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image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에는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coordinates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지정되어 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mapping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source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될 간단한 모양의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mesh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있다고 가정해 봅시다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mesh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모양은 직사각형이 아니라 약간 찌그러져 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이제 네 개의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vertex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coordinates</a:t>
            </a:r>
            <a:r>
              <a:rPr lang="ko-KR" altLang="en-US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를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주어서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image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mesh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mapping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되도록 해 보겠습니다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먼저 첫번째 방법에서는 네 개의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vertex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coordinates (0,0), (1,0), (1,1), (0,1)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을 주었습니다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이렇게 되면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image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전체 영역이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mesh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로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mapping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Mesh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찌그려져 있기 때문에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image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도 같이 찌그러져서 원래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와는 좀 달라 보입니다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두번째 방법에서는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image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일부만을 사용하도록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coordinates</a:t>
            </a:r>
            <a:r>
              <a:rPr lang="ko-KR" altLang="en-US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를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좀 바꿔 보았습니다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즉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(1,0)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(1,1)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대신에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(0.9, 0.4)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와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(1, 0.7)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을 주었습니다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 texture image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전체가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mapping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되지는 않았지만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찌그러짐이 방지되는 것을 확인할 수 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Texture coordinates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 이와 같이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object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texture image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어느 부분이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mapping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되어야 하는지를 지정하는데 사용될 수 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957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이것은 </a:t>
            </a:r>
            <a:r>
              <a:rPr kumimoji="1" lang="en-US" altLang="ko-KR" dirty="0"/>
              <a:t>Blender software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user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2D texture map</a:t>
            </a:r>
            <a:r>
              <a:rPr kumimoji="1" lang="ko-KR" altLang="en-US" dirty="0"/>
              <a:t>을 얼굴 </a:t>
            </a:r>
            <a:r>
              <a:rPr kumimoji="1" lang="en-US" altLang="ko-KR" dirty="0"/>
              <a:t>3D model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mapping</a:t>
            </a:r>
            <a:r>
              <a:rPr kumimoji="1" lang="ko-KR" altLang="en-US" dirty="0"/>
              <a:t>하고 있는 예입니다</a:t>
            </a:r>
            <a:r>
              <a:rPr kumimoji="1" lang="en-US" altLang="ko-KR" dirty="0"/>
              <a:t>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0151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texture coordinates</a:t>
            </a:r>
            <a:r>
              <a:rPr kumimoji="1" lang="ko-KR" altLang="en-US" dirty="0"/>
              <a:t>는 일반적으로 </a:t>
            </a:r>
            <a:r>
              <a:rPr kumimoji="1" lang="en-US" altLang="ko-KR" dirty="0"/>
              <a:t>(0,0)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(1,1)</a:t>
            </a:r>
            <a:r>
              <a:rPr kumimoji="1" lang="ko-KR" altLang="en-US" dirty="0"/>
              <a:t>까지의 범위를 가집니다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만일 이 </a:t>
            </a:r>
            <a:r>
              <a:rPr kumimoji="1" lang="en" altLang="ko-KR" dirty="0"/>
              <a:t>range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넘는 </a:t>
            </a:r>
            <a:r>
              <a:rPr kumimoji="1" lang="en" altLang="ko-KR" dirty="0"/>
              <a:t>texture coordinates</a:t>
            </a:r>
            <a:r>
              <a:rPr kumimoji="1" lang="ko-KR" altLang="en-US" dirty="0"/>
              <a:t>가 있다면 어떤 일이 벌어질까요</a:t>
            </a:r>
            <a:r>
              <a:rPr kumimoji="1" lang="en-US" altLang="ko-KR" dirty="0"/>
              <a:t>?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OpenGL</a:t>
            </a:r>
            <a:r>
              <a:rPr kumimoji="1" lang="ko-KR" altLang="en-US" dirty="0"/>
              <a:t>의 </a:t>
            </a:r>
            <a:r>
              <a:rPr kumimoji="1" lang="en" altLang="ko-KR" dirty="0"/>
              <a:t>default</a:t>
            </a:r>
            <a:r>
              <a:rPr kumimoji="1" lang="ko-KR" altLang="en-US" dirty="0"/>
              <a:t>은 </a:t>
            </a:r>
            <a:r>
              <a:rPr kumimoji="1" lang="en" altLang="ko-KR" dirty="0"/>
              <a:t>GL_REPEAT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즉 같은 </a:t>
            </a:r>
            <a:r>
              <a:rPr kumimoji="1" lang="en" altLang="ko-KR" dirty="0"/>
              <a:t>texture image</a:t>
            </a:r>
            <a:r>
              <a:rPr kumimoji="1" lang="ko-KR" altLang="en-US" dirty="0"/>
              <a:t>를 계속해서 반복하는 것입니다</a:t>
            </a:r>
            <a:r>
              <a:rPr kumimoji="1" lang="en-US" altLang="ko-KR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GL_MIRRORED_REPEAT</a:t>
            </a:r>
            <a:r>
              <a:rPr kumimoji="1" lang="ko-KR" altLang="en-US" dirty="0"/>
              <a:t>는 반복을 하되 경계선에서 방향을 바꾸어 거울에 반사 되듯이 하는 것입니다</a:t>
            </a:r>
            <a:r>
              <a:rPr kumimoji="1" lang="en-US" altLang="ko-KR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GL_CLAMP_TO_EDGE</a:t>
            </a:r>
            <a:r>
              <a:rPr kumimoji="1" lang="ko-KR" altLang="en-US" dirty="0"/>
              <a:t>는 </a:t>
            </a:r>
            <a:r>
              <a:rPr kumimoji="1" lang="en" altLang="ko-KR" dirty="0"/>
              <a:t>texture image</a:t>
            </a:r>
            <a:r>
              <a:rPr kumimoji="1" lang="ko-KR" altLang="en-US" dirty="0"/>
              <a:t>의 경계에 있는 픽셀만을 계속 반복해 나갑니다</a:t>
            </a:r>
            <a:r>
              <a:rPr kumimoji="1" lang="en-US" altLang="ko-KR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GL_CLAMP_TO_BORDER</a:t>
            </a:r>
            <a:r>
              <a:rPr kumimoji="1" lang="ko-KR" altLang="en-US" dirty="0"/>
              <a:t>는 </a:t>
            </a:r>
            <a:r>
              <a:rPr kumimoji="1" lang="en" altLang="ko-KR" dirty="0"/>
              <a:t>border color</a:t>
            </a:r>
            <a:r>
              <a:rPr kumimoji="1" lang="ko-KR" altLang="en-US" dirty="0"/>
              <a:t>로 정한 특정 </a:t>
            </a:r>
            <a:r>
              <a:rPr kumimoji="1" lang="en" altLang="ko-KR" dirty="0"/>
              <a:t>color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반복합니다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예의 경우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짙은 녹색 </a:t>
            </a:r>
            <a:r>
              <a:rPr kumimoji="1" lang="en" altLang="ko-KR" dirty="0"/>
              <a:t>border color</a:t>
            </a:r>
            <a:r>
              <a:rPr kumimoji="1" lang="ko-KR" altLang="en-US" dirty="0"/>
              <a:t>가 사용된 경우를 보여줍니다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348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많은 경우에 </a:t>
            </a:r>
            <a:r>
              <a:rPr kumimoji="1" lang="en" altLang="ko-KR" dirty="0"/>
              <a:t>texture coordinates</a:t>
            </a:r>
            <a:r>
              <a:rPr kumimoji="1" lang="ko-KR" altLang="en-US" dirty="0"/>
              <a:t>의 두 축 방향은 </a:t>
            </a:r>
            <a:r>
              <a:rPr kumimoji="1" lang="en" altLang="ko-KR" dirty="0"/>
              <a:t>s</a:t>
            </a:r>
            <a:r>
              <a:rPr kumimoji="1" lang="ko-KR" altLang="en-US" dirty="0"/>
              <a:t>와 </a:t>
            </a:r>
            <a:r>
              <a:rPr kumimoji="1" lang="en" altLang="ko-KR" dirty="0"/>
              <a:t>t</a:t>
            </a:r>
            <a:r>
              <a:rPr kumimoji="1" lang="ko-KR" altLang="en-US" dirty="0"/>
              <a:t>로 표기합니다</a:t>
            </a:r>
            <a:r>
              <a:rPr kumimoji="1" lang="en-US" altLang="ko-KR" dirty="0"/>
              <a:t>. </a:t>
            </a:r>
            <a:r>
              <a:rPr kumimoji="1" lang="en" altLang="ko-KR" dirty="0"/>
              <a:t>s</a:t>
            </a:r>
            <a:r>
              <a:rPr kumimoji="1" lang="ko-KR" altLang="en-US" dirty="0"/>
              <a:t>는 가로 축</a:t>
            </a:r>
            <a:r>
              <a:rPr kumimoji="1" lang="en-US" altLang="ko-KR" dirty="0"/>
              <a:t>, </a:t>
            </a:r>
            <a:r>
              <a:rPr kumimoji="1" lang="en" altLang="ko-KR" dirty="0"/>
              <a:t>t</a:t>
            </a:r>
            <a:r>
              <a:rPr kumimoji="1" lang="ko-KR" altLang="en-US" dirty="0"/>
              <a:t>는 세로 축을 나타낸다</a:t>
            </a:r>
            <a:r>
              <a:rPr kumimoji="1" lang="en-US" altLang="ko-KR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 err="1"/>
              <a:t>gl.texParameterfv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이용하여 </a:t>
            </a:r>
            <a:r>
              <a:rPr kumimoji="1" lang="en" altLang="ko-KR" dirty="0"/>
              <a:t>texture</a:t>
            </a:r>
            <a:r>
              <a:rPr kumimoji="1" lang="ko-KR" altLang="en-US" dirty="0"/>
              <a:t>의 </a:t>
            </a:r>
            <a:r>
              <a:rPr kumimoji="1" lang="en" altLang="ko-KR" dirty="0"/>
              <a:t>border color</a:t>
            </a:r>
            <a:r>
              <a:rPr kumimoji="1" lang="ko-KR" altLang="en-US" dirty="0"/>
              <a:t>를 지정할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이렇게 </a:t>
            </a:r>
            <a:r>
              <a:rPr kumimoji="1" lang="en" altLang="ko-KR" dirty="0"/>
              <a:t>color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지정하면 앞 </a:t>
            </a:r>
            <a:r>
              <a:rPr kumimoji="1" lang="en" altLang="ko-KR" dirty="0"/>
              <a:t>slide</a:t>
            </a:r>
            <a:r>
              <a:rPr kumimoji="1" lang="ko-KR" altLang="en-US" dirty="0"/>
              <a:t>에서 본 것 </a:t>
            </a:r>
            <a:r>
              <a:rPr kumimoji="1" lang="ko-KR" altLang="en-US" dirty="0" err="1"/>
              <a:t>처럼</a:t>
            </a:r>
            <a:r>
              <a:rPr kumimoji="1" lang="ko-KR" altLang="en-US" dirty="0"/>
              <a:t> </a:t>
            </a:r>
            <a:r>
              <a:rPr kumimoji="1" lang="en" altLang="ko-KR" dirty="0"/>
              <a:t>GL_CLAMP_TO_BORDER option</a:t>
            </a:r>
            <a:r>
              <a:rPr kumimoji="1" lang="ko-KR" altLang="en-US" dirty="0"/>
              <a:t>에서 사용할 수 있습니다</a:t>
            </a:r>
            <a:r>
              <a:rPr kumimoji="1" lang="en-US" altLang="ko-KR" dirty="0"/>
              <a:t>. </a:t>
            </a:r>
            <a:r>
              <a:rPr kumimoji="1" lang="en" altLang="ko-KR" dirty="0" err="1"/>
              <a:t>gl.texParameter</a:t>
            </a:r>
            <a:r>
              <a:rPr kumimoji="1" lang="en" altLang="ko-KR" dirty="0"/>
              <a:t> </a:t>
            </a:r>
            <a:r>
              <a:rPr kumimoji="1" lang="ko-KR" altLang="en-US" dirty="0"/>
              <a:t>뒤에 붙이는 </a:t>
            </a:r>
            <a:r>
              <a:rPr kumimoji="1" lang="en" altLang="ko-KR" dirty="0" err="1"/>
              <a:t>i</a:t>
            </a:r>
            <a:r>
              <a:rPr kumimoji="1" lang="en" altLang="ko-KR" dirty="0"/>
              <a:t> </a:t>
            </a:r>
            <a:r>
              <a:rPr kumimoji="1" lang="ko-KR" altLang="en-US" dirty="0"/>
              <a:t>는 </a:t>
            </a:r>
            <a:r>
              <a:rPr kumimoji="1" lang="en" altLang="ko-KR" dirty="0"/>
              <a:t>integer, </a:t>
            </a:r>
            <a:r>
              <a:rPr kumimoji="1" lang="en" altLang="ko-KR" dirty="0" err="1"/>
              <a:t>fv</a:t>
            </a:r>
            <a:r>
              <a:rPr kumimoji="1" lang="ko-KR" altLang="en-US" dirty="0"/>
              <a:t>는 </a:t>
            </a:r>
            <a:r>
              <a:rPr kumimoji="1" lang="en" altLang="ko-KR" dirty="0"/>
              <a:t>float vector type</a:t>
            </a:r>
            <a:r>
              <a:rPr kumimoji="1" lang="ko-KR" altLang="en-US" dirty="0"/>
              <a:t>을 나타냅니다</a:t>
            </a:r>
            <a:r>
              <a:rPr kumimoji="1" lang="en-US" altLang="ko-KR" dirty="0"/>
              <a:t>. 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" altLang="ko-KR" dirty="0"/>
              <a:t>Texture</a:t>
            </a:r>
            <a:r>
              <a:rPr kumimoji="1" lang="ko-KR" altLang="en-US" dirty="0"/>
              <a:t>를 </a:t>
            </a:r>
            <a:r>
              <a:rPr kumimoji="1" lang="en" altLang="ko-KR" dirty="0"/>
              <a:t>wrapping</a:t>
            </a:r>
            <a:r>
              <a:rPr kumimoji="1" lang="ko-KR" altLang="en-US" dirty="0"/>
              <a:t>하는 방식은 </a:t>
            </a:r>
            <a:r>
              <a:rPr kumimoji="1" lang="en" altLang="ko-KR" dirty="0" err="1"/>
              <a:t>gl.texParameteri</a:t>
            </a:r>
            <a:r>
              <a:rPr kumimoji="1" lang="en" altLang="ko-KR" dirty="0"/>
              <a:t> </a:t>
            </a:r>
            <a:r>
              <a:rPr kumimoji="1" lang="ko-KR" altLang="en-US" dirty="0"/>
              <a:t>함수의 </a:t>
            </a:r>
            <a:r>
              <a:rPr kumimoji="1" lang="en" altLang="ko-KR" dirty="0"/>
              <a:t>GL_TEXTURE_WRAP_S </a:t>
            </a:r>
            <a:r>
              <a:rPr kumimoji="1" lang="ko-KR" altLang="en-US" dirty="0"/>
              <a:t>또는 </a:t>
            </a:r>
            <a:r>
              <a:rPr kumimoji="1" lang="en" altLang="ko-KR" dirty="0"/>
              <a:t>GL_TEXTURE_WRAP_T </a:t>
            </a:r>
            <a:r>
              <a:rPr kumimoji="1" lang="ko-KR" altLang="en-US" dirty="0"/>
              <a:t>를 이용하여 지정합니다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예에서는 </a:t>
            </a:r>
            <a:r>
              <a:rPr kumimoji="1" lang="en" altLang="ko-KR" dirty="0"/>
              <a:t>S</a:t>
            </a:r>
            <a:r>
              <a:rPr kumimoji="1" lang="ko-KR" altLang="en-US" dirty="0"/>
              <a:t>와 </a:t>
            </a:r>
            <a:r>
              <a:rPr kumimoji="1" lang="en" altLang="ko-KR" dirty="0"/>
              <a:t>T</a:t>
            </a:r>
            <a:r>
              <a:rPr kumimoji="1" lang="ko-KR" altLang="en-US" dirty="0"/>
              <a:t>방향 모두</a:t>
            </a:r>
            <a:r>
              <a:rPr kumimoji="1" lang="en" altLang="ko-KR" dirty="0"/>
              <a:t>GL_MIRRORED_REPEAT</a:t>
            </a:r>
            <a:r>
              <a:rPr kumimoji="1" lang="ko-KR" altLang="en-US" dirty="0"/>
              <a:t>로 지정하였습니다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913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Texture map image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screen pixel </a:t>
            </a:r>
            <a:r>
              <a:rPr kumimoji="1" lang="ko-KR" altLang="en-US" dirty="0"/>
              <a:t>의 크기와 개수의 차이는 근본적으로 </a:t>
            </a:r>
            <a:r>
              <a:rPr kumimoji="1" lang="en-US" altLang="ko-KR" dirty="0"/>
              <a:t>texture mapping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aliasing </a:t>
            </a:r>
            <a:r>
              <a:rPr kumimoji="1" lang="ko-KR" altLang="en-US" dirty="0"/>
              <a:t>문제를 발생시킵니다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그림에서 </a:t>
            </a:r>
            <a:r>
              <a:rPr kumimoji="1" lang="en-US" altLang="ko-KR" dirty="0"/>
              <a:t>check </a:t>
            </a:r>
            <a:r>
              <a:rPr kumimoji="1" lang="ko-KR" altLang="en-US" dirty="0"/>
              <a:t>무늬의 </a:t>
            </a:r>
            <a:r>
              <a:rPr kumimoji="1" lang="en-US" altLang="ko-KR" dirty="0"/>
              <a:t>texture map image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perspective projection </a:t>
            </a:r>
            <a:r>
              <a:rPr kumimoji="1" lang="ko-KR" altLang="en-US" dirty="0"/>
              <a:t>된 사다리꼴에 </a:t>
            </a:r>
            <a:r>
              <a:rPr kumimoji="1" lang="en-US" altLang="ko-KR" dirty="0"/>
              <a:t>mapping </a:t>
            </a:r>
            <a:r>
              <a:rPr kumimoji="1" lang="ko-KR" altLang="en-US" dirty="0"/>
              <a:t>되고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texture (</a:t>
            </a:r>
            <a:r>
              <a:rPr kumimoji="1" lang="ko-KR" altLang="en-US" dirty="0"/>
              <a:t>첫번째 그림</a:t>
            </a:r>
            <a:r>
              <a:rPr kumimoji="1" lang="en-US" altLang="ko-KR" dirty="0"/>
              <a:t>)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polygon (</a:t>
            </a:r>
            <a:r>
              <a:rPr kumimoji="1" lang="ko-KR" altLang="en-US" dirty="0"/>
              <a:t>두번째 그림</a:t>
            </a:r>
            <a:r>
              <a:rPr kumimoji="1" lang="en-US" altLang="ko-KR" dirty="0"/>
              <a:t>)</a:t>
            </a:r>
            <a:r>
              <a:rPr kumimoji="1" lang="ko-KR" altLang="en-US" dirty="0"/>
              <a:t>에 대응하는 </a:t>
            </a:r>
            <a:r>
              <a:rPr kumimoji="1" lang="en-US" altLang="ko-KR" dirty="0"/>
              <a:t>point</a:t>
            </a:r>
            <a:r>
              <a:rPr kumimoji="1" lang="ko-KR" altLang="en-US" dirty="0"/>
              <a:t>들이 그림에 표시되어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사다리꼴이 </a:t>
            </a:r>
            <a:r>
              <a:rPr kumimoji="1" lang="en-US" altLang="ko-KR" dirty="0"/>
              <a:t>rasterizing </a:t>
            </a:r>
            <a:r>
              <a:rPr kumimoji="1" lang="ko-KR" altLang="en-US" dirty="0"/>
              <a:t>되고 각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에 해당하는 </a:t>
            </a:r>
            <a:r>
              <a:rPr kumimoji="1" lang="en-US" altLang="ko-KR" dirty="0"/>
              <a:t>texture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color</a:t>
            </a:r>
            <a:r>
              <a:rPr kumimoji="1" lang="ko-KR" altLang="en-US" dirty="0"/>
              <a:t>들이 뽑아져 맨 오른쪽과 같이 </a:t>
            </a:r>
            <a:r>
              <a:rPr kumimoji="1" lang="en-US" altLang="ko-KR" dirty="0"/>
              <a:t>mapping </a:t>
            </a:r>
            <a:r>
              <a:rPr kumimoji="1" lang="ko-KR" altLang="en-US" dirty="0"/>
              <a:t>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그러나 이 결과는 체크 무늬가 </a:t>
            </a:r>
            <a:r>
              <a:rPr kumimoji="1" lang="en-US" altLang="ko-KR" dirty="0"/>
              <a:t>texture</a:t>
            </a:r>
            <a:r>
              <a:rPr kumimoji="1" lang="ko-KR" altLang="en-US" dirty="0"/>
              <a:t>로 잘 입혀진 것이 아니라는 것이 명확합니다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결국 아랫줄 왼쪽 그림처럼 </a:t>
            </a:r>
            <a:r>
              <a:rPr kumimoji="1" lang="en-US" altLang="ko-KR" dirty="0"/>
              <a:t>camera</a:t>
            </a:r>
            <a:r>
              <a:rPr kumimoji="1" lang="ko-KR" altLang="en-US" dirty="0"/>
              <a:t>에서 멀어지는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일수록 적절한 </a:t>
            </a:r>
            <a:r>
              <a:rPr kumimoji="1" lang="en-US" altLang="ko-KR" dirty="0"/>
              <a:t>color</a:t>
            </a:r>
            <a:r>
              <a:rPr kumimoji="1" lang="ko-KR" altLang="en-US" dirty="0"/>
              <a:t>가 결정되지 못하고 심한 뒤틀림 현상을 일으키게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이를 방지하기 위해 </a:t>
            </a:r>
            <a:r>
              <a:rPr kumimoji="1" lang="en-US" altLang="ko-KR" dirty="0"/>
              <a:t>anti-aliasing </a:t>
            </a:r>
            <a:r>
              <a:rPr kumimoji="1" lang="ko-KR" altLang="en-US" dirty="0"/>
              <a:t>기법들이 사용되어야 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그림에서는 왼쪽에 </a:t>
            </a:r>
            <a:r>
              <a:rPr kumimoji="1" lang="en-US" altLang="ko-KR" dirty="0"/>
              <a:t>aliasing</a:t>
            </a:r>
            <a:r>
              <a:rPr kumimoji="1" lang="ko-KR" altLang="en-US" dirty="0"/>
              <a:t>이 일어나서 </a:t>
            </a:r>
            <a:r>
              <a:rPr kumimoji="1" lang="en-US" altLang="ko-KR" dirty="0"/>
              <a:t>texture</a:t>
            </a:r>
            <a:r>
              <a:rPr kumimoji="1" lang="ko-KR" altLang="en-US" dirty="0"/>
              <a:t>가 깨지는 경우를 보여주고 있고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오른쪽은 </a:t>
            </a:r>
            <a:r>
              <a:rPr kumimoji="1" lang="en-US" altLang="ko-KR" dirty="0"/>
              <a:t>anti-aliasing </a:t>
            </a:r>
            <a:r>
              <a:rPr kumimoji="1" lang="ko-KR" altLang="en-US" dirty="0"/>
              <a:t>을 사용하여 </a:t>
            </a:r>
            <a:r>
              <a:rPr kumimoji="1" lang="en-US" altLang="ko-KR" dirty="0"/>
              <a:t>texture mapping</a:t>
            </a:r>
            <a:r>
              <a:rPr kumimoji="1" lang="ko-KR" altLang="en-US" dirty="0"/>
              <a:t>의 결과를 개선한 것입니다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간단하게는 주위의 </a:t>
            </a:r>
            <a:r>
              <a:rPr kumimoji="1" lang="en-US" altLang="ko-KR" dirty="0" err="1"/>
              <a:t>texel</a:t>
            </a:r>
            <a:r>
              <a:rPr kumimoji="1" lang="en-US" altLang="ko-KR" dirty="0"/>
              <a:t> color</a:t>
            </a:r>
            <a:r>
              <a:rPr kumimoji="1" lang="ko-KR" altLang="en-US" dirty="0"/>
              <a:t>들을 평균하여 </a:t>
            </a:r>
            <a:r>
              <a:rPr kumimoji="1" lang="en-US" altLang="ko-KR" dirty="0"/>
              <a:t>color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결정하는 </a:t>
            </a:r>
            <a:r>
              <a:rPr kumimoji="1" lang="en-US" altLang="ko-KR" dirty="0"/>
              <a:t>filtering </a:t>
            </a:r>
            <a:r>
              <a:rPr kumimoji="1" lang="ko-KR" altLang="en-US" dirty="0"/>
              <a:t>방법이 있습니다</a:t>
            </a:r>
            <a:r>
              <a:rPr kumimoji="1" lang="en-US" altLang="ko-KR" dirty="0"/>
              <a:t>. texture</a:t>
            </a:r>
            <a:r>
              <a:rPr kumimoji="1" lang="ko-KR" altLang="en-US" dirty="0"/>
              <a:t>의 </a:t>
            </a:r>
            <a:r>
              <a:rPr kumimoji="1" lang="en-US" altLang="ko-KR" dirty="0" err="1"/>
              <a:t>texel</a:t>
            </a:r>
            <a:r>
              <a:rPr kumimoji="1" lang="ko-KR" altLang="en-US" dirty="0"/>
              <a:t>을 더 잘게 쪼개는 </a:t>
            </a:r>
            <a:r>
              <a:rPr kumimoji="1" lang="en-US" altLang="ko-KR" dirty="0"/>
              <a:t>over sampling </a:t>
            </a:r>
            <a:r>
              <a:rPr kumimoji="1" lang="ko-KR" altLang="en-US" dirty="0"/>
              <a:t>방법도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우리는 </a:t>
            </a:r>
            <a:r>
              <a:rPr kumimoji="1" lang="en-US" altLang="ko-KR" dirty="0"/>
              <a:t>filtering </a:t>
            </a:r>
            <a:r>
              <a:rPr kumimoji="1" lang="ko-KR" altLang="en-US" dirty="0"/>
              <a:t>방법에 대해 더 알아보기로 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E1A7D-D8AD-400A-BD51-2E0960C42080}" type="slidenum">
              <a:rPr lang="en-US" altLang="ko-KR" smtClean="0"/>
              <a:pPr/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94178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Autofit/>
          </a:bodyPr>
          <a:lstStyle>
            <a:lvl1pPr algn="ctr">
              <a:defRPr sz="4400" b="1"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403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51384" y="1124743"/>
            <a:ext cx="11043247" cy="5256585"/>
          </a:xfrm>
        </p:spPr>
        <p:txBody>
          <a:bodyPr/>
          <a:lstStyle>
            <a:lvl2pPr marL="742950" indent="-285750">
              <a:buFont typeface="시스템 서체 일반체"/>
              <a:buChar char="◦"/>
              <a:defRPr/>
            </a:lvl2pPr>
            <a:lvl3pPr marL="1143000" indent="-228600">
              <a:buFont typeface="Wingdings" pitchFamily="2" charset="2"/>
              <a:buChar char="§"/>
              <a:defRPr/>
            </a:lvl3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466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51384" y="1124745"/>
            <a:ext cx="5443016" cy="554461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124745"/>
            <a:ext cx="5397031" cy="554461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508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F681723-6876-B176-4DD0-7454E2315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260648"/>
            <a:ext cx="11043247" cy="7200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258989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251460" y="1018571"/>
            <a:ext cx="11635740" cy="538222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1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30000" y="6481823"/>
            <a:ext cx="457200" cy="259974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8B09B1D7-08F4-4981-B496-0018F6D397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1401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51384" y="260648"/>
            <a:ext cx="11043247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51384" y="1124743"/>
            <a:ext cx="11043247" cy="5256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4631" y="6381328"/>
            <a:ext cx="373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982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</p:sldLayoutIdLst>
  <p:hf hdr="0" dt="0"/>
  <p:txStyles>
    <p:titleStyle>
      <a:lvl1pPr algn="l" defTabSz="914400" rtl="0" eaLnBrk="1" latinLnBrk="1" hangingPunct="1">
        <a:spcBef>
          <a:spcPct val="0"/>
        </a:spcBef>
        <a:buNone/>
        <a:defRPr sz="3600" b="1" i="0" kern="1200">
          <a:solidFill>
            <a:schemeClr val="tx1"/>
          </a:solidFill>
          <a:latin typeface="Tahoma" panose="020B0604030504040204" pitchFamily="34" charset="0"/>
          <a:ea typeface="NanumSquare Neo OTF Heavy" pitchFamily="2" charset="-127"/>
          <a:cs typeface="Tahoma" panose="020B060403050404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시스템 서체 일반체"/>
        <a:buChar char="◦"/>
        <a:defRPr sz="18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6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06_1 Texture Mapping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895600" y="3633950"/>
            <a:ext cx="6400800" cy="560572"/>
          </a:xfrm>
        </p:spPr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Graphics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6594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BF4477-F783-B345-A90F-3A0D62BFF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Texture Magnification and Minification</a:t>
            </a:r>
            <a:endParaRPr kumimoji="1"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CC79C4F-285D-9F41-B12B-FB24BDEC2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" y="969580"/>
            <a:ext cx="11642502" cy="1411014"/>
          </a:xfrm>
        </p:spPr>
        <p:txBody>
          <a:bodyPr/>
          <a:lstStyle/>
          <a:p>
            <a:r>
              <a:rPr lang="en" altLang="ko-KR" dirty="0"/>
              <a:t>A single pixel P is mapped to a quadrilateral Q covering many </a:t>
            </a:r>
            <a:r>
              <a:rPr lang="en" altLang="ko-KR" dirty="0" err="1"/>
              <a:t>texels</a:t>
            </a:r>
            <a:r>
              <a:rPr lang="en" altLang="ko-KR" dirty="0"/>
              <a:t> (minification)</a:t>
            </a:r>
          </a:p>
          <a:p>
            <a:r>
              <a:rPr lang="en" altLang="ko-KR" dirty="0"/>
              <a:t>Or many pixels in Raster can be mapped to a single </a:t>
            </a:r>
            <a:r>
              <a:rPr lang="en" altLang="ko-KR" dirty="0" err="1"/>
              <a:t>texel</a:t>
            </a:r>
            <a:r>
              <a:rPr lang="en" altLang="ko-KR" dirty="0"/>
              <a:t> (magnification)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7A4FF9-85E6-C14F-A413-87D8EADC1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A502AE-3953-F44B-A4C9-788D419C39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76"/>
          <a:stretch/>
        </p:blipFill>
        <p:spPr>
          <a:xfrm>
            <a:off x="455025" y="1772816"/>
            <a:ext cx="4691119" cy="36858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33D125-7D96-254E-9C9F-8E17E5CCA9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376"/>
          <a:stretch/>
        </p:blipFill>
        <p:spPr>
          <a:xfrm>
            <a:off x="6072711" y="1772816"/>
            <a:ext cx="4691119" cy="368584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F748637-8BF0-114A-911F-8BC70D6F3526}"/>
              </a:ext>
            </a:extLst>
          </p:cNvPr>
          <p:cNvSpPr/>
          <p:nvPr/>
        </p:nvSpPr>
        <p:spPr>
          <a:xfrm>
            <a:off x="3863752" y="5227831"/>
            <a:ext cx="367240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900" dirty="0">
                <a:solidFill>
                  <a:schemeClr val="bg1">
                    <a:lumMod val="50000"/>
                  </a:schemeClr>
                </a:solidFill>
              </a:rPr>
              <a:t>http://jcsites.juniata.edu/faculty/rhodes/graphics/texturemap.htm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64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B9A4D9-E02D-B243-B5D4-CE0F17B7C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Nearest Filter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A21D42-FF41-A941-A693-CF46522D6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" y="1066800"/>
            <a:ext cx="11734436" cy="1014248"/>
          </a:xfrm>
        </p:spPr>
        <p:txBody>
          <a:bodyPr/>
          <a:lstStyle/>
          <a:p>
            <a:r>
              <a:rPr lang="en-US" altLang="ko-KR" dirty="0"/>
              <a:t>D</a:t>
            </a:r>
            <a:r>
              <a:rPr lang="en" altLang="ko-KR" dirty="0"/>
              <a:t>efault texture filtering method of OpenGL</a:t>
            </a:r>
          </a:p>
          <a:p>
            <a:r>
              <a:rPr lang="en" altLang="ko-KR" dirty="0"/>
              <a:t>Selects the pixel which center is closest to the texture coordinate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606F9E-18AD-3945-9180-1536648D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03BE-CE1E-447C-B2A5-50D2C9736EB6}" type="slidenum">
              <a:rPr lang="en-US" altLang="ko-KR" smtClean="0"/>
              <a:pPr/>
              <a:t>11</a:t>
            </a:fld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DEBD3DD-EEE5-CE4D-AB10-F42140B8F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0" y="3428999"/>
            <a:ext cx="4335518" cy="268802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3C7F74D-97F8-4D41-96A9-1F232C68BDBC}"/>
              </a:ext>
            </a:extLst>
          </p:cNvPr>
          <p:cNvSpPr/>
          <p:nvPr/>
        </p:nvSpPr>
        <p:spPr bwMode="auto">
          <a:xfrm>
            <a:off x="3041781" y="3909785"/>
            <a:ext cx="1194318" cy="1192524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A334770-3911-8341-BF0B-DBA09ACD939B}"/>
              </a:ext>
            </a:extLst>
          </p:cNvPr>
          <p:cNvSpPr/>
          <p:nvPr/>
        </p:nvSpPr>
        <p:spPr>
          <a:xfrm>
            <a:off x="3638940" y="5875343"/>
            <a:ext cx="277031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900" dirty="0">
                <a:solidFill>
                  <a:schemeClr val="bg1">
                    <a:lumMod val="50000"/>
                  </a:schemeClr>
                </a:solidFill>
              </a:rPr>
              <a:t>https://learnopengl.com/Getting-started/Textures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왼쪽/오른쪽/위쪽/아래쪽 화살표[Q] 8">
            <a:extLst>
              <a:ext uri="{FF2B5EF4-FFF2-40B4-BE49-F238E27FC236}">
                <a16:creationId xmlns:a16="http://schemas.microsoft.com/office/drawing/2014/main" id="{C67D7D07-3E01-8062-D50B-477C01CC498B}"/>
              </a:ext>
            </a:extLst>
          </p:cNvPr>
          <p:cNvSpPr/>
          <p:nvPr/>
        </p:nvSpPr>
        <p:spPr>
          <a:xfrm>
            <a:off x="3422916" y="4281460"/>
            <a:ext cx="432048" cy="449173"/>
          </a:xfrm>
          <a:prstGeom prst="quadArrow">
            <a:avLst>
              <a:gd name="adj1" fmla="val 22500"/>
              <a:gd name="adj2" fmla="val 7200"/>
              <a:gd name="adj3" fmla="val 27500"/>
            </a:avLst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CA74BA-4D13-8D0A-EE01-46D24B2C20A7}"/>
              </a:ext>
            </a:extLst>
          </p:cNvPr>
          <p:cNvSpPr txBox="1"/>
          <p:nvPr/>
        </p:nvSpPr>
        <p:spPr>
          <a:xfrm>
            <a:off x="661306" y="2219110"/>
            <a:ext cx="10264828" cy="6463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gl.texParameteri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(gl.TEXTURE_2D,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gl.TEXTURE_MIN_FILTER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gl.NEAREST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gl.texParameteri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(gl.TEXTURE_2D,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gl.TEXTURE_MAG_FILTER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gl.NEAREST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81873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9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FEC7D8-76C8-AA49-9F1B-1C6241EA1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Linear (Bilinear) Filter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CC492B-43EE-2741-A878-97E3475DC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" y="1066799"/>
            <a:ext cx="11734436" cy="1511213"/>
          </a:xfrm>
        </p:spPr>
        <p:txBody>
          <a:bodyPr/>
          <a:lstStyle/>
          <a:p>
            <a:r>
              <a:rPr lang="en" altLang="ko-KR" dirty="0"/>
              <a:t>Taking interpolated value from the texture coordinate's neighboring </a:t>
            </a:r>
            <a:r>
              <a:rPr lang="en" altLang="ko-KR" dirty="0" err="1"/>
              <a:t>texels</a:t>
            </a:r>
            <a:endParaRPr lang="en" altLang="ko-KR" dirty="0"/>
          </a:p>
          <a:p>
            <a:r>
              <a:rPr lang="en" altLang="ko-KR" dirty="0"/>
              <a:t>The smaller the distance from the texture coordinate to a </a:t>
            </a:r>
            <a:r>
              <a:rPr lang="en" altLang="ko-KR" dirty="0" err="1"/>
              <a:t>texel's</a:t>
            </a:r>
            <a:r>
              <a:rPr lang="en" altLang="ko-KR" dirty="0"/>
              <a:t> center, the more that </a:t>
            </a:r>
            <a:r>
              <a:rPr lang="en" altLang="ko-KR" dirty="0" err="1"/>
              <a:t>texel's</a:t>
            </a:r>
            <a:r>
              <a:rPr lang="en" altLang="ko-KR" dirty="0"/>
              <a:t> color contributes to the sampled color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F32799-0323-9545-8323-46C095AE3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B38F7F8-D4F3-C54C-A720-42381132E414}"/>
              </a:ext>
            </a:extLst>
          </p:cNvPr>
          <p:cNvGrpSpPr/>
          <p:nvPr/>
        </p:nvGrpSpPr>
        <p:grpSpPr>
          <a:xfrm>
            <a:off x="407368" y="3120361"/>
            <a:ext cx="4708746" cy="2919423"/>
            <a:chOff x="3459654" y="3618537"/>
            <a:chExt cx="4708746" cy="291942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686D2E5-459C-1042-88B3-D2FB10BAC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59654" y="3618537"/>
              <a:ext cx="4708746" cy="2919423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396A630-B4CD-9B41-9285-476D27629225}"/>
                </a:ext>
              </a:extLst>
            </p:cNvPr>
            <p:cNvSpPr/>
            <p:nvPr/>
          </p:nvSpPr>
          <p:spPr bwMode="auto">
            <a:xfrm>
              <a:off x="4093682" y="4198977"/>
              <a:ext cx="1194318" cy="1192524"/>
            </a:xfrm>
            <a:prstGeom prst="rect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굴림" charset="-127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6CFAD62F-BC07-A94B-BAD6-A073230860A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278231" y="4457072"/>
              <a:ext cx="412610" cy="338167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12BC831D-307D-9741-905F-52D0134322D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690841" y="4457072"/>
              <a:ext cx="781708" cy="338167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AD8C8490-9865-BA4B-91AB-8A735C295B1B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690841" y="4795239"/>
              <a:ext cx="781708" cy="854357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996F0518-3C8B-D84B-BCB7-DF3A38290FA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278231" y="4795239"/>
              <a:ext cx="412610" cy="854357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393E35-3116-FE4F-B082-60FE550B05E5}"/>
              </a:ext>
            </a:extLst>
          </p:cNvPr>
          <p:cNvSpPr/>
          <p:nvPr/>
        </p:nvSpPr>
        <p:spPr>
          <a:xfrm>
            <a:off x="5015880" y="4491458"/>
            <a:ext cx="277031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900" dirty="0">
                <a:solidFill>
                  <a:schemeClr val="bg1">
                    <a:lumMod val="50000"/>
                  </a:schemeClr>
                </a:solidFill>
              </a:rPr>
              <a:t>https://learnopengl.com/Getting-started/Textures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7E48E0-B964-3E9D-FDE9-86D9F70C09E6}"/>
              </a:ext>
            </a:extLst>
          </p:cNvPr>
          <p:cNvSpPr txBox="1"/>
          <p:nvPr/>
        </p:nvSpPr>
        <p:spPr>
          <a:xfrm>
            <a:off x="1041396" y="2294237"/>
            <a:ext cx="9870788" cy="6463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gl.texParameteri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(gl.TEXTURE_2D,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gl.TEXTURE_MIN_FILTER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gl.LINEAR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gl.texParameteri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(gl.TEXTURE_2D,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gl.TEXTURE_MAG_FILTER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gl.LINEAR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66599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6F9755-ED6D-564B-A35C-7F3EBCE59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Nearest vs Linear Filter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B89FAE-5926-5646-ADBE-1FDBC7A01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2348C6-9082-3E4C-8CCE-D57E50502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18" y="1323646"/>
            <a:ext cx="8396233" cy="433615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1AA3E1-EC5A-0844-8C39-01338EC504BF}"/>
              </a:ext>
            </a:extLst>
          </p:cNvPr>
          <p:cNvSpPr/>
          <p:nvPr/>
        </p:nvSpPr>
        <p:spPr>
          <a:xfrm>
            <a:off x="8688288" y="3861048"/>
            <a:ext cx="2016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900" dirty="0">
                <a:solidFill>
                  <a:schemeClr val="bg1">
                    <a:lumMod val="50000"/>
                  </a:schemeClr>
                </a:solidFill>
              </a:rPr>
              <a:t>https://learnopengl.com/Getting-started/Textures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53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803991-5AE6-0542-A040-890397528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MipMap - Definition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FB1D20-8C2D-2C43-ABF7-D1E9B86E5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03BE-CE1E-447C-B2A5-50D2C9736EB6}" type="slidenum">
              <a:rPr lang="en-US" altLang="ko-KR" smtClean="0"/>
              <a:pPr/>
              <a:t>14</a:t>
            </a:fld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27F2C-B4D2-8941-A86E-65F1A8D53BA2}"/>
              </a:ext>
            </a:extLst>
          </p:cNvPr>
          <p:cNvSpPr txBox="1"/>
          <p:nvPr/>
        </p:nvSpPr>
        <p:spPr>
          <a:xfrm>
            <a:off x="4433349" y="3880978"/>
            <a:ext cx="2604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left: without mipmap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right: with mipmap</a:t>
            </a:r>
            <a:endParaRPr kumimoji="1"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05F95E-015D-BD49-A128-9F3B8AAE09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1" t="1372" r="1348" b="9299"/>
          <a:stretch/>
        </p:blipFill>
        <p:spPr>
          <a:xfrm>
            <a:off x="695399" y="1093440"/>
            <a:ext cx="5184576" cy="25157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593755-4409-D44B-B36A-0B070758B6AD}"/>
              </a:ext>
            </a:extLst>
          </p:cNvPr>
          <p:cNvSpPr txBox="1"/>
          <p:nvPr/>
        </p:nvSpPr>
        <p:spPr>
          <a:xfrm>
            <a:off x="3143672" y="1052736"/>
            <a:ext cx="6336704" cy="9233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Mipmap: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Textures with different sizes prepared before rendering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Selectively applied in terms of the pixel size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C1A472-B8EF-2247-BD3F-83AF70B3CD99}"/>
              </a:ext>
            </a:extLst>
          </p:cNvPr>
          <p:cNvSpPr/>
          <p:nvPr/>
        </p:nvSpPr>
        <p:spPr>
          <a:xfrm>
            <a:off x="5893140" y="3203684"/>
            <a:ext cx="20750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http://www.bluevoid.com/opengl/sig00/advanced00/notes/node57.html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7A4FEF-59B3-7742-9B6F-9B43A78EF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00" y="3692414"/>
            <a:ext cx="3900324" cy="198355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A1CAE0B-0C58-534C-A9C1-63E451277581}"/>
              </a:ext>
            </a:extLst>
          </p:cNvPr>
          <p:cNvSpPr/>
          <p:nvPr/>
        </p:nvSpPr>
        <p:spPr>
          <a:xfrm>
            <a:off x="4583832" y="4718842"/>
            <a:ext cx="3312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https://textureingraphics.wordpress.com/what-is-texture-mapping/anti-aliasing-problem-and-mipmapping/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78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15063A-6164-CB41-ADD0-5CE1E9397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MipMap - Example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337272-5089-2D48-ACB7-323EFBBD7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3111D7-D988-D24C-BCBB-CE11382F9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41" y="1344655"/>
            <a:ext cx="5622923" cy="330082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9112E72-E9B9-5443-95E2-640E2FB19494}"/>
              </a:ext>
            </a:extLst>
          </p:cNvPr>
          <p:cNvSpPr/>
          <p:nvPr/>
        </p:nvSpPr>
        <p:spPr>
          <a:xfrm>
            <a:off x="6816080" y="1844824"/>
            <a:ext cx="18722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900" dirty="0">
                <a:solidFill>
                  <a:schemeClr val="bg1">
                    <a:lumMod val="50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http://www.tomshardware.com/reviews/ati,819-2.html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653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7037AF-0621-C94C-95BA-B920E0A5E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MipMap – Generation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D6AAA3-B5AE-8C40-B9D6-26CB64E59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dirty="0"/>
              <a:t>using “glGenerateMipmap(target)”</a:t>
            </a:r>
          </a:p>
          <a:p>
            <a:r>
              <a:rPr lang="en-US" altLang="ko-KR" sz="1800" dirty="0"/>
              <a:t>target: GL_TEXTURE_1D or </a:t>
            </a:r>
            <a:r>
              <a:rPr lang="en-US" altLang="ko-KR" sz="1800" dirty="0">
                <a:solidFill>
                  <a:srgbClr val="FF0000"/>
                </a:solidFill>
              </a:rPr>
              <a:t>GL_TEXTURE_2D </a:t>
            </a:r>
            <a:r>
              <a:rPr lang="en-US" altLang="ko-KR" sz="1800" dirty="0"/>
              <a:t>or GL_TEXTURE_3D, ...</a:t>
            </a:r>
          </a:p>
          <a:p>
            <a:r>
              <a:rPr lang="en-US" altLang="ko-KR" sz="1800" dirty="0"/>
              <a:t>target</a:t>
            </a:r>
            <a:r>
              <a:rPr lang="ko-KR" altLang="en-US" sz="1800" dirty="0"/>
              <a:t>에 현재 </a:t>
            </a:r>
            <a:r>
              <a:rPr lang="en-US" altLang="ko-KR" sz="1800" dirty="0"/>
              <a:t>bound</a:t>
            </a:r>
            <a:r>
              <a:rPr lang="ko-KR" altLang="en-US" sz="1800" dirty="0"/>
              <a:t>된 </a:t>
            </a:r>
            <a:r>
              <a:rPr lang="en-US" altLang="ko-KR" sz="1800" dirty="0"/>
              <a:t>texture object image</a:t>
            </a:r>
            <a:r>
              <a:rPr lang="ko-KR" altLang="en-US" sz="1800" dirty="0"/>
              <a:t>의 </a:t>
            </a:r>
            <a:r>
              <a:rPr lang="en-US" altLang="ko-KR" sz="1800" dirty="0"/>
              <a:t>mipmap</a:t>
            </a:r>
            <a:r>
              <a:rPr lang="ko-KR" altLang="en-US" sz="1800" dirty="0"/>
              <a:t> </a:t>
            </a:r>
            <a:r>
              <a:rPr lang="en-US" altLang="ko-KR" sz="1800" dirty="0"/>
              <a:t>chain</a:t>
            </a:r>
            <a:r>
              <a:rPr lang="ko-KR" altLang="en-US" sz="1800" dirty="0"/>
              <a:t>을 생성</a:t>
            </a:r>
            <a:endParaRPr lang="en-US" altLang="ko-KR" sz="1800" dirty="0"/>
          </a:p>
          <a:p>
            <a:r>
              <a:rPr lang="en-US" altLang="ko-KR" sz="1800" dirty="0"/>
              <a:t>resolution</a:t>
            </a:r>
            <a:r>
              <a:rPr lang="ko-KR" altLang="en-US" sz="1800" dirty="0"/>
              <a:t>은 </a:t>
            </a:r>
            <a:r>
              <a:rPr lang="en-US" altLang="ko-KR" sz="1800" dirty="0"/>
              <a:t>width, height </a:t>
            </a:r>
            <a:r>
              <a:rPr lang="ko-KR" altLang="en-US" sz="1800" dirty="0"/>
              <a:t>각 </a:t>
            </a:r>
            <a:r>
              <a:rPr lang="en-US" altLang="ko-KR" sz="1800" dirty="0"/>
              <a:t>1/2</a:t>
            </a:r>
            <a:r>
              <a:rPr lang="ko-KR" altLang="en-US" sz="1800" dirty="0"/>
              <a:t> 씩 줄어들고</a:t>
            </a:r>
            <a:r>
              <a:rPr lang="en-US" altLang="ko-KR" sz="1800" dirty="0"/>
              <a:t>,</a:t>
            </a:r>
            <a:r>
              <a:rPr lang="ko-KR" altLang="en-US" sz="1800" dirty="0"/>
              <a:t> </a:t>
            </a:r>
            <a:r>
              <a:rPr lang="en-US" altLang="ko-KR" sz="1800" dirty="0"/>
              <a:t>size</a:t>
            </a:r>
            <a:r>
              <a:rPr lang="ko-KR" altLang="en-US" sz="1800" dirty="0"/>
              <a:t>도 </a:t>
            </a:r>
            <a:r>
              <a:rPr lang="en-US" altLang="ko-KR" sz="1800" dirty="0"/>
              <a:t>width,</a:t>
            </a:r>
            <a:r>
              <a:rPr lang="ko-KR" altLang="en-US" sz="1800" dirty="0"/>
              <a:t> </a:t>
            </a:r>
            <a:r>
              <a:rPr lang="en-US" altLang="ko-KR" sz="1800" dirty="0"/>
              <a:t>height</a:t>
            </a:r>
            <a:r>
              <a:rPr lang="ko-KR" altLang="en-US" sz="1800" dirty="0"/>
              <a:t>도 각각 </a:t>
            </a:r>
            <a:r>
              <a:rPr lang="en-US" altLang="ko-KR" sz="1800" dirty="0"/>
              <a:t>1/2</a:t>
            </a:r>
            <a:r>
              <a:rPr lang="ko-KR" altLang="en-US" sz="1800" dirty="0"/>
              <a:t> 씩 줄어 </a:t>
            </a:r>
            <a:r>
              <a:rPr lang="ko-KR" altLang="en-US" sz="1800" dirty="0" err="1"/>
              <a:t>듬</a:t>
            </a:r>
            <a:endParaRPr lang="en-US" altLang="ko-KR" sz="1800" dirty="0"/>
          </a:p>
          <a:p>
            <a:r>
              <a:rPr lang="en-US" altLang="ko-KR" sz="1800" dirty="0"/>
              <a:t>1x1 pixel resolution</a:t>
            </a:r>
            <a:r>
              <a:rPr lang="ko-KR" altLang="en-US" sz="1800" dirty="0"/>
              <a:t>까지 </a:t>
            </a:r>
            <a:r>
              <a:rPr lang="en-US" altLang="ko-KR" sz="1800" dirty="0"/>
              <a:t>generate</a:t>
            </a:r>
          </a:p>
          <a:p>
            <a:r>
              <a:rPr lang="en-US" altLang="ko-KR" sz="1800" dirty="0"/>
              <a:t>Example) </a:t>
            </a:r>
          </a:p>
          <a:p>
            <a:pPr lvl="1"/>
            <a:r>
              <a:rPr lang="en" altLang="ko-KR" sz="1600" dirty="0"/>
              <a:t>Level 0: 64x64 </a:t>
            </a:r>
            <a:r>
              <a:rPr lang="ko-KR" altLang="en-US" sz="1600" dirty="0"/>
              <a:t>픽셀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size 1x1 (</a:t>
            </a:r>
            <a:r>
              <a:rPr lang="ko-KR" altLang="en-US" sz="1600" dirty="0"/>
              <a:t>원본에 대한 상대적 크기</a:t>
            </a:r>
            <a:r>
              <a:rPr lang="en-US" altLang="ko-KR" sz="1600" dirty="0"/>
              <a:t>)</a:t>
            </a:r>
            <a:endParaRPr lang="ko-KR" altLang="en-US" sz="1600" dirty="0"/>
          </a:p>
          <a:p>
            <a:pPr lvl="1"/>
            <a:r>
              <a:rPr lang="en" altLang="ko-KR" sz="1600" dirty="0"/>
              <a:t>Level 1: 32x32 </a:t>
            </a:r>
            <a:r>
              <a:rPr lang="ko-KR" altLang="en-US" sz="1600" dirty="0"/>
              <a:t>픽셀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size (1/2) x (1/2)</a:t>
            </a:r>
            <a:endParaRPr lang="ko-KR" altLang="en-US" sz="1600" dirty="0"/>
          </a:p>
          <a:p>
            <a:pPr lvl="1"/>
            <a:r>
              <a:rPr lang="en" altLang="ko-KR" sz="1600" dirty="0"/>
              <a:t>Level 2: 16x16 </a:t>
            </a:r>
            <a:r>
              <a:rPr lang="ko-KR" altLang="en-US" sz="1600" dirty="0"/>
              <a:t>픽셀</a:t>
            </a:r>
            <a:r>
              <a:rPr lang="en-US" altLang="ko-KR" sz="1600" dirty="0"/>
              <a:t>, size (1/4) x (1/4)</a:t>
            </a:r>
            <a:endParaRPr lang="ko-KR" altLang="en-US" sz="1600" dirty="0"/>
          </a:p>
          <a:p>
            <a:pPr lvl="1"/>
            <a:r>
              <a:rPr lang="en" altLang="ko-KR" sz="1600" dirty="0"/>
              <a:t>Level 3: 8x8 </a:t>
            </a:r>
            <a:r>
              <a:rPr lang="ko-KR" altLang="en-US" sz="1600" dirty="0"/>
              <a:t>픽셀</a:t>
            </a:r>
            <a:r>
              <a:rPr lang="en-US" altLang="ko-KR" sz="1600" dirty="0"/>
              <a:t>, size (1/8) x (1/8)</a:t>
            </a:r>
            <a:endParaRPr lang="ko-KR" altLang="en-US" sz="1600" dirty="0"/>
          </a:p>
          <a:p>
            <a:pPr lvl="1"/>
            <a:r>
              <a:rPr lang="en" altLang="ko-KR" sz="1600" dirty="0"/>
              <a:t>Level 4: 4x4 </a:t>
            </a:r>
            <a:r>
              <a:rPr lang="ko-KR" altLang="en-US" sz="1600" dirty="0"/>
              <a:t>픽셀</a:t>
            </a:r>
            <a:r>
              <a:rPr lang="en-US" altLang="ko-KR" sz="1600" dirty="0"/>
              <a:t>, size (1/16) x (1/16)</a:t>
            </a:r>
            <a:endParaRPr lang="ko-KR" altLang="en-US" sz="1600" dirty="0"/>
          </a:p>
          <a:p>
            <a:pPr lvl="1"/>
            <a:r>
              <a:rPr lang="en" altLang="ko-KR" sz="1600" dirty="0"/>
              <a:t>Level 5: 2x2 </a:t>
            </a:r>
            <a:r>
              <a:rPr lang="ko-KR" altLang="en-US" sz="1600" dirty="0"/>
              <a:t>픽셀</a:t>
            </a:r>
            <a:r>
              <a:rPr lang="en-US" altLang="ko-KR" sz="1600" dirty="0"/>
              <a:t>, size (1/32) x (1/32)</a:t>
            </a:r>
            <a:endParaRPr lang="ko-KR" altLang="en-US" sz="1600" dirty="0"/>
          </a:p>
          <a:p>
            <a:pPr lvl="1"/>
            <a:r>
              <a:rPr lang="en" altLang="ko-KR" sz="1600" dirty="0"/>
              <a:t>Level 6: 1x1 </a:t>
            </a:r>
            <a:r>
              <a:rPr lang="ko-KR" altLang="en-US" sz="1600" dirty="0"/>
              <a:t>픽셀</a:t>
            </a:r>
            <a:r>
              <a:rPr lang="en-US" altLang="ko-KR" sz="1600" dirty="0"/>
              <a:t>, size (1/64) x (1/64)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3B999E-D3BD-2545-85D7-A6C575EA3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2050" name="Picture 2" descr="Illustration of a mipmap, where a 64x64 texture is considered ">
            <a:extLst>
              <a:ext uri="{FF2B5EF4-FFF2-40B4-BE49-F238E27FC236}">
                <a16:creationId xmlns:a16="http://schemas.microsoft.com/office/drawing/2014/main" id="{E46E2E2F-E557-A885-185B-2515746C8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816" y="2740676"/>
            <a:ext cx="3105154" cy="259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7467DE-DCE9-92BE-0FE4-2E24A0E1FAF8}"/>
              </a:ext>
            </a:extLst>
          </p:cNvPr>
          <p:cNvSpPr txBox="1"/>
          <p:nvPr/>
        </p:nvSpPr>
        <p:spPr>
          <a:xfrm>
            <a:off x="9806896" y="3034697"/>
            <a:ext cx="1800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Roboto" panose="020F0502020204030204" pitchFamily="34" charset="0"/>
              </a:rPr>
              <a:t>image from “</a:t>
            </a:r>
            <a:r>
              <a:rPr lang="en" altLang="ko-KR" sz="9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High-Quality Multi-Mode Mipmapping Texture Compression with Alpha Map”, </a:t>
            </a:r>
            <a:r>
              <a:rPr lang="en" altLang="ko-KR" sz="900" b="0" i="0" dirty="0" err="1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Chih</a:t>
            </a:r>
            <a:r>
              <a:rPr lang="en" altLang="ko-KR" sz="900" b="0" i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-Hao Sun etc., PCM 2008.</a:t>
            </a:r>
          </a:p>
        </p:txBody>
      </p:sp>
    </p:spTree>
    <p:extLst>
      <p:ext uri="{BB962C8B-B14F-4D97-AF65-F5344CB8AC3E}">
        <p14:creationId xmlns:p14="http://schemas.microsoft.com/office/powerpoint/2010/main" val="221432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7037AF-0621-C94C-95BA-B920E0A5E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MipMap – Filtering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D6AAA3-B5AE-8C40-B9D6-26CB64E59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Filtering with mipmap:</a:t>
            </a:r>
          </a:p>
          <a:p>
            <a:pPr lvl="1"/>
            <a:r>
              <a:rPr lang="en" altLang="ko-KR" dirty="0"/>
              <a:t>GL_NEAREST_MIPMAP_NEAREST</a:t>
            </a:r>
          </a:p>
          <a:p>
            <a:pPr lvl="2"/>
            <a:r>
              <a:rPr lang="en" altLang="ko-KR" dirty="0"/>
              <a:t>nearest neighbor interpolation for texture sampling</a:t>
            </a:r>
          </a:p>
          <a:p>
            <a:pPr lvl="2"/>
            <a:r>
              <a:rPr lang="en" altLang="ko-KR" dirty="0"/>
              <a:t>nearest mipmap to match the pixel size</a:t>
            </a:r>
          </a:p>
          <a:p>
            <a:pPr lvl="1"/>
            <a:r>
              <a:rPr lang="en" altLang="ko-KR" dirty="0"/>
              <a:t>GL_LINEAR_MIPMAP_NEAREST</a:t>
            </a:r>
          </a:p>
          <a:p>
            <a:pPr lvl="2"/>
            <a:r>
              <a:rPr lang="en" altLang="ko-KR" dirty="0"/>
              <a:t>samples using linear interpolation</a:t>
            </a:r>
          </a:p>
          <a:p>
            <a:pPr lvl="2"/>
            <a:r>
              <a:rPr lang="en" altLang="ko-KR" dirty="0"/>
              <a:t>nearest mipmap level</a:t>
            </a:r>
          </a:p>
          <a:p>
            <a:pPr lvl="1"/>
            <a:r>
              <a:rPr lang="en" altLang="ko-KR" dirty="0"/>
              <a:t>GL_NEAREST_MIPMAP_LINEAR</a:t>
            </a:r>
          </a:p>
          <a:p>
            <a:pPr lvl="2"/>
            <a:r>
              <a:rPr lang="en" altLang="ko-KR" dirty="0"/>
              <a:t>samples via nearest neighbor interpolation</a:t>
            </a:r>
          </a:p>
          <a:p>
            <a:pPr lvl="2"/>
            <a:r>
              <a:rPr lang="en" altLang="ko-KR" dirty="0"/>
              <a:t>linearly interpolates between the two mipmaps that most closely match the size of a pixel</a:t>
            </a:r>
          </a:p>
          <a:p>
            <a:pPr lvl="1"/>
            <a:r>
              <a:rPr lang="en" altLang="ko-KR" dirty="0"/>
              <a:t>GL_LINEAR_MIPMAP_LINEAR</a:t>
            </a:r>
          </a:p>
          <a:p>
            <a:pPr lvl="2"/>
            <a:r>
              <a:rPr lang="en" altLang="ko-KR" dirty="0"/>
              <a:t>samples the texture via linear interpolation</a:t>
            </a:r>
          </a:p>
          <a:p>
            <a:pPr lvl="2"/>
            <a:r>
              <a:rPr lang="en" altLang="ko-KR" dirty="0"/>
              <a:t>linearly interpolates between the two closest mipmaps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3B999E-D3BD-2545-85D7-A6C575EA3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A541B6-C5A1-914F-CB20-6347798F8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064" y="692696"/>
            <a:ext cx="2438400" cy="2336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A29BAE-9D57-1B6E-1F38-6339FB914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0105" y="692696"/>
            <a:ext cx="2438400" cy="2336800"/>
          </a:xfrm>
          <a:prstGeom prst="rect">
            <a:avLst/>
          </a:prstGeom>
        </p:spPr>
      </p:pic>
      <p:pic>
        <p:nvPicPr>
          <p:cNvPr id="3074" name="Picture 2" descr="레나 (이미지) - 위키백과, 우리 모두의 백과사전">
            <a:extLst>
              <a:ext uri="{FF2B5EF4-FFF2-40B4-BE49-F238E27FC236}">
                <a16:creationId xmlns:a16="http://schemas.microsoft.com/office/drawing/2014/main" id="{F24153AE-F1E2-786D-21AF-B937887C5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70652">
            <a:off x="9701752" y="1755425"/>
            <a:ext cx="1483624" cy="1483624"/>
          </a:xfrm>
          <a:prstGeom prst="rect">
            <a:avLst/>
          </a:prstGeom>
          <a:noFill/>
          <a:ln w="104775">
            <a:solidFill>
              <a:srgbClr val="FFFF00"/>
            </a:solidFill>
          </a:ln>
          <a:scene3d>
            <a:camera prst="isometricOffAxis2Top">
              <a:rot lat="19634449" lon="4622242" rev="17067412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93666B-933E-AF9F-9F9E-26903ED1CF54}"/>
              </a:ext>
            </a:extLst>
          </p:cNvPr>
          <p:cNvSpPr txBox="1"/>
          <p:nvPr/>
        </p:nvSpPr>
        <p:spPr>
          <a:xfrm>
            <a:off x="9726395" y="3029496"/>
            <a:ext cx="16936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MIPMAP_LINEAR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2105236-5C2E-840A-9401-1C7DC7196F62}"/>
              </a:ext>
            </a:extLst>
          </p:cNvPr>
          <p:cNvSpPr/>
          <p:nvPr/>
        </p:nvSpPr>
        <p:spPr>
          <a:xfrm>
            <a:off x="6888088" y="1988840"/>
            <a:ext cx="2047760" cy="432048"/>
          </a:xfrm>
          <a:prstGeom prst="roundRect">
            <a:avLst/>
          </a:prstGeom>
          <a:ln w="38100">
            <a:solidFill>
              <a:srgbClr val="FF0000"/>
            </a:solidFill>
            <a:prstDash val="sysDash"/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2D79A0-23B5-6261-4377-C450B9F5D8BE}"/>
              </a:ext>
            </a:extLst>
          </p:cNvPr>
          <p:cNvSpPr txBox="1"/>
          <p:nvPr/>
        </p:nvSpPr>
        <p:spPr>
          <a:xfrm>
            <a:off x="7023759" y="3042011"/>
            <a:ext cx="17585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MIPMAP_NEAREST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8CAF21C8-CB6E-3BFD-027A-B8AD3160E268}"/>
              </a:ext>
            </a:extLst>
          </p:cNvPr>
          <p:cNvSpPr/>
          <p:nvPr/>
        </p:nvSpPr>
        <p:spPr>
          <a:xfrm>
            <a:off x="1703512" y="1484784"/>
            <a:ext cx="1043077" cy="309659"/>
          </a:xfrm>
          <a:prstGeom prst="roundRect">
            <a:avLst/>
          </a:prstGeom>
          <a:ln w="25400">
            <a:solidFill>
              <a:srgbClr val="FF0000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32D86DF9-6F3B-DD81-3082-DCC1F2BBCCC3}"/>
              </a:ext>
            </a:extLst>
          </p:cNvPr>
          <p:cNvSpPr/>
          <p:nvPr/>
        </p:nvSpPr>
        <p:spPr>
          <a:xfrm>
            <a:off x="2841265" y="1484784"/>
            <a:ext cx="1958591" cy="309659"/>
          </a:xfrm>
          <a:prstGeom prst="roundRect">
            <a:avLst/>
          </a:prstGeom>
          <a:ln w="25400">
            <a:solidFill>
              <a:srgbClr val="FF0000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D8B308D3-14D3-3764-099B-313734129313}"/>
              </a:ext>
            </a:extLst>
          </p:cNvPr>
          <p:cNvSpPr/>
          <p:nvPr/>
        </p:nvSpPr>
        <p:spPr>
          <a:xfrm>
            <a:off x="2759149" y="3337273"/>
            <a:ext cx="1958591" cy="309659"/>
          </a:xfrm>
          <a:prstGeom prst="roundRect">
            <a:avLst/>
          </a:prstGeom>
          <a:ln w="25400">
            <a:solidFill>
              <a:srgbClr val="FF0000"/>
            </a:solidFill>
            <a:prstDash val="solid"/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34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  <p:bldP spid="15" grpId="0"/>
      <p:bldP spid="16" grpId="0" animBg="1"/>
      <p:bldP spid="17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4DAEFA-5290-8143-8AF5-9F67504EB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MipMap Example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E0C301-7A99-9E4B-9E58-1278ADDBB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6076" y="1351128"/>
            <a:ext cx="5356882" cy="5079186"/>
          </a:xfrm>
        </p:spPr>
        <p:txBody>
          <a:bodyPr/>
          <a:lstStyle/>
          <a:p>
            <a:r>
              <a:rPr lang="en" altLang="ko-KR" dirty="0"/>
              <a:t>The base texture: resolution 8 × 4</a:t>
            </a:r>
          </a:p>
          <a:p>
            <a:r>
              <a:rPr lang="en" altLang="ko-KR" dirty="0" err="1"/>
              <a:t>Mipmaps</a:t>
            </a:r>
            <a:r>
              <a:rPr lang="en" altLang="ko-KR" dirty="0"/>
              <a:t> computed by averaging the color values in 2×2 squares of </a:t>
            </a:r>
            <a:r>
              <a:rPr lang="en" altLang="ko-KR" dirty="0" err="1"/>
              <a:t>texels</a:t>
            </a:r>
            <a:endParaRPr lang="en" altLang="ko-KR" dirty="0"/>
          </a:p>
          <a:p>
            <a:r>
              <a:rPr lang="en" altLang="ko-KR" dirty="0"/>
              <a:t>For example, the ‘3’ in 4×2 </a:t>
            </a:r>
            <a:r>
              <a:rPr lang="en" altLang="ko-KR" dirty="0" err="1"/>
              <a:t>mipmap</a:t>
            </a:r>
            <a:r>
              <a:rPr lang="en" altLang="ko-KR" dirty="0"/>
              <a:t> is by averaging (4, 2, 3, 3)</a:t>
            </a:r>
          </a:p>
          <a:p>
            <a:r>
              <a:rPr lang="en-US" altLang="ko-KR" dirty="0"/>
              <a:t>Assume a pixel in a raster triangle has nearly the same size of 2x2 </a:t>
            </a:r>
            <a:r>
              <a:rPr lang="en-US" altLang="ko-KR" dirty="0" err="1"/>
              <a:t>texels</a:t>
            </a:r>
            <a:r>
              <a:rPr lang="en-US" altLang="ko-KR" dirty="0"/>
              <a:t> in the base texture. </a:t>
            </a:r>
          </a:p>
          <a:p>
            <a:r>
              <a:rPr lang="en" altLang="ko-KR" dirty="0"/>
              <a:t>For a pixel, the value ‘3’ can be fetched from the precomputed 4×2 mipmap (not from the base texture with filtering) </a:t>
            </a:r>
          </a:p>
          <a:p>
            <a:r>
              <a:rPr lang="en" altLang="ko-KR" dirty="0"/>
              <a:t>Fast and good-quality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330CFB-57B1-E940-8281-9CC2B4EAD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03BE-CE1E-447C-B2A5-50D2C9736EB6}" type="slidenum">
              <a:rPr lang="en-US" altLang="ko-KR" smtClean="0"/>
              <a:pPr/>
              <a:t>18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12A5E6-265A-5E43-94A0-A1E30F598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70" y="1169587"/>
            <a:ext cx="6297217" cy="423874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B1815C7-29B6-C142-906F-382852C11F7E}"/>
              </a:ext>
            </a:extLst>
          </p:cNvPr>
          <p:cNvSpPr/>
          <p:nvPr/>
        </p:nvSpPr>
        <p:spPr bwMode="auto">
          <a:xfrm>
            <a:off x="3269379" y="2389088"/>
            <a:ext cx="3010652" cy="178609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92C3EE-1340-0C4B-8D8E-976C1F75BFA1}"/>
              </a:ext>
            </a:extLst>
          </p:cNvPr>
          <p:cNvSpPr/>
          <p:nvPr/>
        </p:nvSpPr>
        <p:spPr bwMode="auto">
          <a:xfrm>
            <a:off x="2835183" y="4238810"/>
            <a:ext cx="3444848" cy="116952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84CCD4-88D5-3142-A9D9-59CE4E8F7B7A}"/>
              </a:ext>
            </a:extLst>
          </p:cNvPr>
          <p:cNvSpPr/>
          <p:nvPr/>
        </p:nvSpPr>
        <p:spPr bwMode="auto">
          <a:xfrm>
            <a:off x="3981058" y="2480243"/>
            <a:ext cx="884240" cy="81504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F65D2C-8049-6046-9F38-8499BF1B6831}"/>
              </a:ext>
            </a:extLst>
          </p:cNvPr>
          <p:cNvSpPr/>
          <p:nvPr/>
        </p:nvSpPr>
        <p:spPr bwMode="auto">
          <a:xfrm>
            <a:off x="3303884" y="4300846"/>
            <a:ext cx="508992" cy="52994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C41A0A-06D4-EA48-9180-DAAEF845E8F4}"/>
              </a:ext>
            </a:extLst>
          </p:cNvPr>
          <p:cNvSpPr/>
          <p:nvPr/>
        </p:nvSpPr>
        <p:spPr bwMode="auto">
          <a:xfrm>
            <a:off x="540555" y="1859141"/>
            <a:ext cx="598132" cy="78054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1645E5-ED71-7947-BDCE-855D97883E36}"/>
              </a:ext>
            </a:extLst>
          </p:cNvPr>
          <p:cNvSpPr txBox="1"/>
          <p:nvPr/>
        </p:nvSpPr>
        <p:spPr>
          <a:xfrm>
            <a:off x="1293204" y="5592038"/>
            <a:ext cx="3342932" cy="5078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Figure from: Edward Angel, Interactive Computer Graphics: A Top-down Approach with WebGL,</a:t>
            </a:r>
          </a:p>
          <a:p>
            <a:r>
              <a:rPr kumimoji="1"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</a:t>
            </a:r>
            <a:r>
              <a:rPr kumimoji="1" lang="en-US" altLang="ko-KR" sz="900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</a:t>
            </a:r>
            <a:r>
              <a:rPr kumimoji="1"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edition, Pearson, 2014.</a:t>
            </a:r>
            <a:endParaRPr kumimoji="1"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왼쪽 화살표[L] 5">
            <a:extLst>
              <a:ext uri="{FF2B5EF4-FFF2-40B4-BE49-F238E27FC236}">
                <a16:creationId xmlns:a16="http://schemas.microsoft.com/office/drawing/2014/main" id="{A97DBC63-A818-279F-9F9A-53D3B5F944D7}"/>
              </a:ext>
            </a:extLst>
          </p:cNvPr>
          <p:cNvSpPr/>
          <p:nvPr/>
        </p:nvSpPr>
        <p:spPr>
          <a:xfrm rot="17922672">
            <a:off x="3502806" y="3607561"/>
            <a:ext cx="814522" cy="355832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00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3064D6C-08ED-F04D-8FF2-2CD37473B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952695"/>
            <a:ext cx="10363200" cy="1470025"/>
          </a:xfrm>
        </p:spPr>
        <p:txBody>
          <a:bodyPr/>
          <a:lstStyle/>
          <a:p>
            <a:r>
              <a:rPr kumimoji="1" lang="en-US" altLang="ko-KR" dirty="0"/>
              <a:t>Program 13_</a:t>
            </a:r>
            <a:r>
              <a:rPr lang="en-US" altLang="ko-KR" dirty="0"/>
              <a:t>Texture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10B832-ED36-2240-A6B1-10AF9C61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4475" y="6396038"/>
            <a:ext cx="517525" cy="323850"/>
          </a:xfrm>
        </p:spPr>
        <p:txBody>
          <a:bodyPr/>
          <a:lstStyle/>
          <a:p>
            <a:fld id="{B81C3356-60A9-4391-B4BA-980644DD2ECD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CED5B8-0D75-7D4D-B662-997D97B6CA19}"/>
              </a:ext>
            </a:extLst>
          </p:cNvPr>
          <p:cNvSpPr txBox="1"/>
          <p:nvPr/>
        </p:nvSpPr>
        <p:spPr>
          <a:xfrm>
            <a:off x="5679602" y="3072377"/>
            <a:ext cx="59948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Keyboard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r: reset the arc ball to initial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Mouse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left button: arc ball dragging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E829B6E-079C-6871-B23F-D19D950DC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2346108"/>
            <a:ext cx="3672408" cy="368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5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Degree of Visual Realism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701" b="66821"/>
          <a:stretch/>
        </p:blipFill>
        <p:spPr>
          <a:xfrm>
            <a:off x="603236" y="1193758"/>
            <a:ext cx="5323823" cy="17596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D1A9A45-7230-2E45-8043-5B292DA5CB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180" b="34228"/>
          <a:stretch/>
        </p:blipFill>
        <p:spPr>
          <a:xfrm>
            <a:off x="2451902" y="2281159"/>
            <a:ext cx="5323824" cy="17658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A6E8BCD-6824-F140-BCF7-89A2E9AF53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091" b="678"/>
          <a:stretch/>
        </p:blipFill>
        <p:spPr>
          <a:xfrm>
            <a:off x="4300567" y="3428745"/>
            <a:ext cx="5323825" cy="180045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02DD04B-90B0-784D-BC8D-7B26ABBF9642}"/>
              </a:ext>
            </a:extLst>
          </p:cNvPr>
          <p:cNvSpPr/>
          <p:nvPr/>
        </p:nvSpPr>
        <p:spPr>
          <a:xfrm>
            <a:off x="6962479" y="1766496"/>
            <a:ext cx="28534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200" dirty="0">
                <a:solidFill>
                  <a:schemeClr val="bg1">
                    <a:lumMod val="50000"/>
                  </a:schemeClr>
                </a:solidFill>
              </a:rPr>
              <a:t>https://slideplayer.com/slide/8318378/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00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3064D6C-08ED-F04D-8FF2-2CD37473B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649495"/>
            <a:ext cx="10363200" cy="1470025"/>
          </a:xfrm>
        </p:spPr>
        <p:txBody>
          <a:bodyPr/>
          <a:lstStyle/>
          <a:p>
            <a:r>
              <a:rPr kumimoji="1" lang="en-US" altLang="ko-KR" dirty="0"/>
              <a:t>Program 14_</a:t>
            </a:r>
            <a:r>
              <a:rPr lang="en-US" altLang="ko-KR" dirty="0"/>
              <a:t>TextureCoordinates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10B832-ED36-2240-A6B1-10AF9C6185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74475" y="6396038"/>
            <a:ext cx="517525" cy="323850"/>
          </a:xfrm>
        </p:spPr>
        <p:txBody>
          <a:bodyPr/>
          <a:lstStyle/>
          <a:p>
            <a:fld id="{B81C3356-60A9-4391-B4BA-980644DD2ECD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CED5B8-0D75-7D4D-B662-997D97B6CA19}"/>
              </a:ext>
            </a:extLst>
          </p:cNvPr>
          <p:cNvSpPr txBox="1"/>
          <p:nvPr/>
        </p:nvSpPr>
        <p:spPr>
          <a:xfrm>
            <a:off x="5591944" y="2492896"/>
            <a:ext cx="5994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Space key: change texture mode to 0, 1, 2, 3, 0, 1, 2, 3, ...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9AEB7F-A889-6D3F-6C14-70342D326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472" y="2119520"/>
            <a:ext cx="3744416" cy="373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17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69570" y="1150620"/>
            <a:ext cx="10848889" cy="442966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Texture mapping:</a:t>
            </a:r>
          </a:p>
          <a:p>
            <a:pPr lvl="1"/>
            <a:r>
              <a:rPr lang="en-US" dirty="0">
                <a:latin typeface="+mn-lt"/>
              </a:rPr>
              <a:t>Method for </a:t>
            </a:r>
          </a:p>
          <a:p>
            <a:pPr lvl="2"/>
            <a:r>
              <a:rPr lang="en-US" dirty="0">
                <a:latin typeface="+mn-lt"/>
              </a:rPr>
              <a:t>Adding detail to the surface</a:t>
            </a:r>
          </a:p>
          <a:p>
            <a:pPr lvl="2"/>
            <a:r>
              <a:rPr lang="en-US" dirty="0">
                <a:latin typeface="+mn-lt"/>
              </a:rPr>
              <a:t>Taking a simple polygon and give it the appearance of</a:t>
            </a:r>
            <a:r>
              <a:rPr lang="ko-KR" altLang="en-US" dirty="0">
                <a:latin typeface="+mn-lt"/>
              </a:rPr>
              <a:t> </a:t>
            </a:r>
            <a:r>
              <a:rPr lang="en-US" dirty="0">
                <a:latin typeface="+mn-lt"/>
              </a:rPr>
              <a:t>something much more complex.</a:t>
            </a:r>
          </a:p>
          <a:p>
            <a:pPr lvl="1"/>
            <a:r>
              <a:rPr lang="en-US" dirty="0">
                <a:latin typeface="+mn-lt"/>
              </a:rPr>
              <a:t>History</a:t>
            </a:r>
          </a:p>
          <a:p>
            <a:pPr lvl="2"/>
            <a:r>
              <a:rPr lang="en-US" dirty="0">
                <a:latin typeface="+mn-lt"/>
              </a:rPr>
              <a:t>Edwin </a:t>
            </a:r>
            <a:r>
              <a:rPr lang="en-US" dirty="0" err="1">
                <a:latin typeface="+mn-lt"/>
              </a:rPr>
              <a:t>Catmull’s</a:t>
            </a:r>
            <a:r>
              <a:rPr lang="en-US" dirty="0">
                <a:latin typeface="+mn-lt"/>
              </a:rPr>
              <a:t> Ph.D. Thesis, 1974. </a:t>
            </a:r>
          </a:p>
          <a:p>
            <a:pPr lvl="2"/>
            <a:r>
              <a:rPr lang="en-US" dirty="0">
                <a:latin typeface="+mn-lt"/>
              </a:rPr>
              <a:t>Refined by Blinn &amp; Newell, 1976.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Texture Mapping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9EDD6F-649C-E741-B9E0-69AFA444B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098" y="584598"/>
            <a:ext cx="5422088" cy="164772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81042C9-F0FD-A949-84A6-966D3842ECC9}"/>
              </a:ext>
            </a:extLst>
          </p:cNvPr>
          <p:cNvSpPr/>
          <p:nvPr/>
        </p:nvSpPr>
        <p:spPr>
          <a:xfrm>
            <a:off x="10250186" y="1304678"/>
            <a:ext cx="9682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>
                <a:solidFill>
                  <a:schemeClr val="bg1">
                    <a:lumMod val="50000"/>
                  </a:schemeClr>
                </a:solidFill>
              </a:rPr>
              <a:t>http://ptex.us/ptexpaper.html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6" name="Picture 2" descr="Edwin Catmull - Simple English Wikipedia, the free encyclopedia">
            <a:extLst>
              <a:ext uri="{FF2B5EF4-FFF2-40B4-BE49-F238E27FC236}">
                <a16:creationId xmlns:a16="http://schemas.microsoft.com/office/drawing/2014/main" id="{BFF3C393-56C1-23E1-7119-9F7239E258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8" r="15293" b="27951"/>
          <a:stretch/>
        </p:blipFill>
        <p:spPr bwMode="auto">
          <a:xfrm>
            <a:off x="5769086" y="2821846"/>
            <a:ext cx="1119002" cy="144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09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251459" y="1447800"/>
                <a:ext cx="6332747" cy="3660228"/>
              </a:xfrm>
            </p:spPr>
            <p:txBody>
              <a:bodyPr/>
              <a:lstStyle/>
              <a:p>
                <a:r>
                  <a:rPr lang="en-US" altLang="ko-KR" dirty="0"/>
                  <a:t>Used to identify points in the image to be mapped.</a:t>
                </a:r>
              </a:p>
              <a:p>
                <a:r>
                  <a:rPr lang="en-US" altLang="ko-KR" dirty="0"/>
                  <a:t>Usually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ko-KR" dirty="0"/>
                  <a:t>or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 dirty="0" err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ko-KR" dirty="0"/>
                  <a:t>are used to represent the texture coordinates.</a:t>
                </a:r>
              </a:p>
              <a:p>
                <a:r>
                  <a:rPr lang="en-US" altLang="ko-KR" dirty="0"/>
                  <a:t>Normalized as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 :1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× [0 :1]</m:t>
                    </m:r>
                  </m:oMath>
                </a14:m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2" name="내용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251459" y="1447800"/>
                <a:ext cx="6332747" cy="3660228"/>
              </a:xfrm>
              <a:blipFill>
                <a:blip r:embed="rId3"/>
                <a:stretch>
                  <a:fillRect l="-1804" t="-20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Texture Coordinates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A9E6B7-B3A8-C242-96BA-05546FC8A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295" y="1988840"/>
            <a:ext cx="5499705" cy="290023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B81AC63-21DA-5443-A9E1-ED9DAA818493}"/>
              </a:ext>
            </a:extLst>
          </p:cNvPr>
          <p:cNvSpPr/>
          <p:nvPr/>
        </p:nvSpPr>
        <p:spPr>
          <a:xfrm>
            <a:off x="4683976" y="4969528"/>
            <a:ext cx="72879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>
                <a:solidFill>
                  <a:schemeClr val="bg1">
                    <a:lumMod val="50000"/>
                  </a:schemeClr>
                </a:solidFill>
              </a:rPr>
              <a:t>http://www.c-jump.com/bcc/common/Talk3/OpenGL/Wk07_texture/W01_0040_texture_coordinates.htm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59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A8B956-EB7F-A44E-AD9F-9241C6B46E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0934355-E26F-0A48-A252-D8FF6E69E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Texture Coordinates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081D90-26C1-3C44-A033-66818E8E8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995" r="72524" b="15193"/>
          <a:stretch/>
        </p:blipFill>
        <p:spPr>
          <a:xfrm>
            <a:off x="752102" y="867104"/>
            <a:ext cx="2237455" cy="22702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8D383A7-6DF8-0644-B72A-5C79D298B7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83" t="49445" r="43313" b="14843"/>
          <a:stretch/>
        </p:blipFill>
        <p:spPr>
          <a:xfrm>
            <a:off x="6275070" y="989865"/>
            <a:ext cx="2207172" cy="21441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97C1E5A-FB0B-614C-9737-B148D9C9B9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173" t="49445" r="7626" b="14843"/>
          <a:stretch/>
        </p:blipFill>
        <p:spPr>
          <a:xfrm>
            <a:off x="6228868" y="3140968"/>
            <a:ext cx="2459420" cy="214411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913C903-5845-4344-9F21-047928A44A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10" y="3159908"/>
            <a:ext cx="2519436" cy="2008065"/>
          </a:xfrm>
          <a:prstGeom prst="rect">
            <a:avLst/>
          </a:prstGeom>
        </p:spPr>
      </p:pic>
      <p:sp>
        <p:nvSpPr>
          <p:cNvPr id="17" name="텍스트상자 16">
            <a:extLst>
              <a:ext uri="{FF2B5EF4-FFF2-40B4-BE49-F238E27FC236}">
                <a16:creationId xmlns:a16="http://schemas.microsoft.com/office/drawing/2014/main" id="{D078A111-D4E6-3D41-9D00-2E766CB01082}"/>
              </a:ext>
            </a:extLst>
          </p:cNvPr>
          <p:cNvSpPr txBox="1"/>
          <p:nvPr/>
        </p:nvSpPr>
        <p:spPr>
          <a:xfrm>
            <a:off x="2837406" y="1724253"/>
            <a:ext cx="1884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Texture image with Texture Coordinates</a:t>
            </a:r>
            <a:endParaRPr kumimoji="1"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텍스트상자 17">
            <a:extLst>
              <a:ext uri="{FF2B5EF4-FFF2-40B4-BE49-F238E27FC236}">
                <a16:creationId xmlns:a16="http://schemas.microsoft.com/office/drawing/2014/main" id="{8B47DDE3-6689-E64E-B1EA-B47E19543349}"/>
              </a:ext>
            </a:extLst>
          </p:cNvPr>
          <p:cNvSpPr txBox="1"/>
          <p:nvPr/>
        </p:nvSpPr>
        <p:spPr>
          <a:xfrm>
            <a:off x="1703512" y="4798641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Mesh</a:t>
            </a:r>
            <a:endParaRPr kumimoji="1" lang="ko-KR" altLang="en-US" b="1" dirty="0"/>
          </a:p>
        </p:txBody>
      </p:sp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23329AA7-B843-B74A-911F-7C14D411F913}"/>
              </a:ext>
            </a:extLst>
          </p:cNvPr>
          <p:cNvSpPr/>
          <p:nvPr/>
        </p:nvSpPr>
        <p:spPr bwMode="auto">
          <a:xfrm rot="19689035">
            <a:off x="3803319" y="2860733"/>
            <a:ext cx="1371600" cy="546484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FC441EC5-6128-734A-855B-8C34C551262B}"/>
              </a:ext>
            </a:extLst>
          </p:cNvPr>
          <p:cNvSpPr/>
          <p:nvPr/>
        </p:nvSpPr>
        <p:spPr bwMode="auto">
          <a:xfrm>
            <a:off x="3953722" y="3939781"/>
            <a:ext cx="1371600" cy="546484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21" name="텍스트상자 20">
            <a:extLst>
              <a:ext uri="{FF2B5EF4-FFF2-40B4-BE49-F238E27FC236}">
                <a16:creationId xmlns:a16="http://schemas.microsoft.com/office/drawing/2014/main" id="{E7DD5B9A-8587-1C44-AB7C-078A98C7B743}"/>
              </a:ext>
            </a:extLst>
          </p:cNvPr>
          <p:cNvSpPr txBox="1"/>
          <p:nvPr/>
        </p:nvSpPr>
        <p:spPr>
          <a:xfrm>
            <a:off x="8928073" y="1953372"/>
            <a:ext cx="203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Textured Mesh 1</a:t>
            </a:r>
            <a:endParaRPr kumimoji="1" lang="ko-KR" altLang="en-US" b="1" dirty="0"/>
          </a:p>
        </p:txBody>
      </p:sp>
      <p:sp>
        <p:nvSpPr>
          <p:cNvPr id="22" name="텍스트상자 21">
            <a:extLst>
              <a:ext uri="{FF2B5EF4-FFF2-40B4-BE49-F238E27FC236}">
                <a16:creationId xmlns:a16="http://schemas.microsoft.com/office/drawing/2014/main" id="{1EBD6AA2-13DF-E341-BCB7-8E8F09C207E1}"/>
              </a:ext>
            </a:extLst>
          </p:cNvPr>
          <p:cNvSpPr txBox="1"/>
          <p:nvPr/>
        </p:nvSpPr>
        <p:spPr>
          <a:xfrm>
            <a:off x="8928073" y="3979274"/>
            <a:ext cx="203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Textured Mesh 2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0529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 animBg="1"/>
      <p:bldP spid="20" grpId="0" animBg="1"/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9E9578D-1EA8-F4A8-83FE-20FF6E40D3B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1847528" y="1340768"/>
            <a:ext cx="7570710" cy="4814384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46ED92F-B9E1-21D8-A3CE-5BA333ED75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0F7C579-17A5-D26A-3863-7787D73D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Example: Facial Texture Mapping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1024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FCE81A0-E2BC-5417-461A-DCB03DB205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988" r="917"/>
          <a:stretch/>
        </p:blipFill>
        <p:spPr>
          <a:xfrm>
            <a:off x="7764074" y="2453155"/>
            <a:ext cx="2770311" cy="2910103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DF1D441-2DE0-9341-BAB9-A5EA6F91F8C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" altLang="ko-KR" dirty="0"/>
              <a:t>Texture coordinates usually range from (0,0) to (1,1) </a:t>
            </a:r>
          </a:p>
          <a:p>
            <a:r>
              <a:rPr lang="en" altLang="ko-KR" dirty="0"/>
              <a:t>What happens if we specify coordinates outside this range? </a:t>
            </a:r>
          </a:p>
          <a:p>
            <a:r>
              <a:rPr lang="en" altLang="ko-KR" dirty="0"/>
              <a:t>The default behavior of OpenGL: repeat the texture (GL_REPEAT)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99D3B6B-2CDB-494E-9AAA-97F56B9246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406AEA9-C20C-AD41-9FDC-4425064F4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Texture Wrapping - 1</a:t>
            </a:r>
            <a:endParaRPr kumimoji="1"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4621FA4-1CBE-1665-8EB0-8FEC16FC1D47}"/>
              </a:ext>
            </a:extLst>
          </p:cNvPr>
          <p:cNvGrpSpPr/>
          <p:nvPr/>
        </p:nvGrpSpPr>
        <p:grpSpPr>
          <a:xfrm>
            <a:off x="291082" y="2420888"/>
            <a:ext cx="2636566" cy="2910103"/>
            <a:chOff x="291082" y="2420888"/>
            <a:chExt cx="2636566" cy="291010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1534E93-3B87-944E-8A26-481214C008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5164"/>
            <a:stretch/>
          </p:blipFill>
          <p:spPr>
            <a:xfrm>
              <a:off x="291082" y="2420888"/>
              <a:ext cx="2636566" cy="2910103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F6FAA00-8F35-7445-804B-54A78137E0C8}"/>
                </a:ext>
              </a:extLst>
            </p:cNvPr>
            <p:cNvSpPr/>
            <p:nvPr/>
          </p:nvSpPr>
          <p:spPr bwMode="auto">
            <a:xfrm>
              <a:off x="1242117" y="3315843"/>
              <a:ext cx="795274" cy="82442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굴림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0B6DE23-E17B-8061-45FC-8185A9CF8B3C}"/>
              </a:ext>
            </a:extLst>
          </p:cNvPr>
          <p:cNvGrpSpPr/>
          <p:nvPr/>
        </p:nvGrpSpPr>
        <p:grpSpPr>
          <a:xfrm>
            <a:off x="2783632" y="2445980"/>
            <a:ext cx="2608821" cy="2910103"/>
            <a:chOff x="2783632" y="2445980"/>
            <a:chExt cx="2608821" cy="291010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36BADC2-30E3-A11B-4B05-8A08840E44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137" r="51288"/>
            <a:stretch/>
          </p:blipFill>
          <p:spPr>
            <a:xfrm>
              <a:off x="2783632" y="2445980"/>
              <a:ext cx="2608821" cy="2910103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A8BA15-469B-894C-A2C7-A42597095221}"/>
                </a:ext>
              </a:extLst>
            </p:cNvPr>
            <p:cNvSpPr/>
            <p:nvPr/>
          </p:nvSpPr>
          <p:spPr bwMode="auto">
            <a:xfrm>
              <a:off x="3781884" y="3287261"/>
              <a:ext cx="795274" cy="82442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굴림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6BCC9F9-562D-100C-734C-344BEC1C19CD}"/>
              </a:ext>
            </a:extLst>
          </p:cNvPr>
          <p:cNvGrpSpPr/>
          <p:nvPr/>
        </p:nvGrpSpPr>
        <p:grpSpPr>
          <a:xfrm>
            <a:off x="5437683" y="2456060"/>
            <a:ext cx="2674541" cy="2910103"/>
            <a:chOff x="5437683" y="2456060"/>
            <a:chExt cx="2674541" cy="291010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76CE00A-530C-B9CA-1A4E-41EB0C9A50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8717" r="26090"/>
            <a:stretch/>
          </p:blipFill>
          <p:spPr>
            <a:xfrm>
              <a:off x="5437683" y="2456060"/>
              <a:ext cx="2674541" cy="291010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939C299-743B-A146-8459-D3D6D314EF4D}"/>
                </a:ext>
              </a:extLst>
            </p:cNvPr>
            <p:cNvSpPr/>
            <p:nvPr/>
          </p:nvSpPr>
          <p:spPr bwMode="auto">
            <a:xfrm>
              <a:off x="6378880" y="3330133"/>
              <a:ext cx="795274" cy="82442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굴림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623D78FC-46DA-6340-9F81-30ED470D27C1}"/>
              </a:ext>
            </a:extLst>
          </p:cNvPr>
          <p:cNvSpPr/>
          <p:nvPr/>
        </p:nvSpPr>
        <p:spPr>
          <a:xfrm>
            <a:off x="491213" y="5265759"/>
            <a:ext cx="277031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900" dirty="0">
                <a:solidFill>
                  <a:schemeClr val="bg1">
                    <a:lumMod val="50000"/>
                  </a:schemeClr>
                </a:solidFill>
              </a:rPr>
              <a:t>https://learnopengl.com/Getting-started/Textures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28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99D3B6B-2CDB-494E-9AAA-97F56B9246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406AEA9-C20C-AD41-9FDC-4425064F4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Texture Wrapping - 2</a:t>
            </a:r>
            <a:endParaRPr kumimoji="1"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573A851-7B6A-1846-A7D3-528BA23BF3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113" b="27610"/>
          <a:stretch/>
        </p:blipFill>
        <p:spPr>
          <a:xfrm>
            <a:off x="432824" y="909752"/>
            <a:ext cx="2515328" cy="26236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154B7A-2B2A-1E89-6C43-8EB4E870DB37}"/>
              </a:ext>
            </a:extLst>
          </p:cNvPr>
          <p:cNvSpPr txBox="1"/>
          <p:nvPr/>
        </p:nvSpPr>
        <p:spPr>
          <a:xfrm>
            <a:off x="595570" y="3536128"/>
            <a:ext cx="103207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borderColor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[</a:t>
            </a:r>
            <a:r>
              <a:rPr lang="en-US" altLang="ko-KR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gl.texParameterfv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(gl.TEXTURE_2D,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gl.TEXTURE_BORDER_COLOR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borderColor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F7232B-67F2-A796-F3F3-8D316A0F4413}"/>
              </a:ext>
            </a:extLst>
          </p:cNvPr>
          <p:cNvSpPr txBox="1"/>
          <p:nvPr/>
        </p:nvSpPr>
        <p:spPr>
          <a:xfrm>
            <a:off x="551384" y="4654877"/>
            <a:ext cx="103207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gl.texParameteri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(gl.TEXTURE_2D,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gl.TEXTURE_WRAP_S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gl.REPEAT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gl.texParameteri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(gl.TEXTURE_2D,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gl.TEXTURE_WRAP_T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gl.CLAMP_TO_BORDER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845319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5ABBCD-EACB-B24D-A66F-DB7B7B2D1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Aliasing in Texture Mapping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6BE69B-31AD-E243-9971-5DF7856F4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03BE-CE1E-447C-B2A5-50D2C9736EB6}" type="slidenum">
              <a:rPr lang="en-US" altLang="ko-KR" smtClean="0"/>
              <a:pPr/>
              <a:t>9</a:t>
            </a:fld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9DCE41-E1BF-854E-B2B7-B6FDC16834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581"/>
          <a:stretch/>
        </p:blipFill>
        <p:spPr>
          <a:xfrm>
            <a:off x="551384" y="3818673"/>
            <a:ext cx="3631438" cy="17705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43E557-C018-8F49-8C0E-B38DA7F6FD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517" r="73185" b="24138"/>
          <a:stretch/>
        </p:blipFill>
        <p:spPr>
          <a:xfrm>
            <a:off x="531429" y="1118208"/>
            <a:ext cx="1820155" cy="25629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A5F72D-38B5-F44E-9BB1-53E75A7F38FA}"/>
              </a:ext>
            </a:extLst>
          </p:cNvPr>
          <p:cNvSpPr txBox="1"/>
          <p:nvPr/>
        </p:nvSpPr>
        <p:spPr>
          <a:xfrm>
            <a:off x="4182822" y="4077072"/>
            <a:ext cx="26164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left: aliased </a:t>
            </a:r>
          </a:p>
          <a:p>
            <a:r>
              <a:rPr kumimoji="1" lang="en-US" altLang="ko-KR" sz="2400" dirty="0"/>
              <a:t>right: anti-aliased</a:t>
            </a:r>
            <a:endParaRPr kumimoji="1" lang="ko-KR" altLang="en-US" sz="24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A3ECC0-5DB6-B949-9522-14EC22B052F7}"/>
              </a:ext>
            </a:extLst>
          </p:cNvPr>
          <p:cNvSpPr/>
          <p:nvPr/>
        </p:nvSpPr>
        <p:spPr>
          <a:xfrm>
            <a:off x="4206605" y="5081409"/>
            <a:ext cx="275536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900" dirty="0">
                <a:solidFill>
                  <a:schemeClr val="bg1">
                    <a:lumMod val="50000"/>
                  </a:schemeClr>
                </a:solidFill>
              </a:rPr>
              <a:t>https://developer.nvidia.com/sites/all/modules/custom/gpugems/books/GPUGems/gpugems_ch25.html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0B86F1-B0D0-CB41-A784-E93689A88A10}"/>
              </a:ext>
            </a:extLst>
          </p:cNvPr>
          <p:cNvSpPr/>
          <p:nvPr/>
        </p:nvSpPr>
        <p:spPr>
          <a:xfrm>
            <a:off x="8012354" y="3458641"/>
            <a:ext cx="220124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900" dirty="0">
                <a:solidFill>
                  <a:schemeClr val="bg1">
                    <a:lumMod val="50000"/>
                  </a:schemeClr>
                </a:solidFill>
              </a:rPr>
              <a:t>https://slideplayer.com/slide/7491179/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B9126E9-3743-6910-0923-93DB2B534F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747" t="25517" r="38931" b="24138"/>
          <a:stretch/>
        </p:blipFill>
        <p:spPr>
          <a:xfrm>
            <a:off x="2574424" y="1126488"/>
            <a:ext cx="2465459" cy="25629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64DA125-4E9B-DD6F-9AA8-43B2C5A911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069" t="25517" r="1705" b="24138"/>
          <a:stretch/>
        </p:blipFill>
        <p:spPr>
          <a:xfrm>
            <a:off x="5262723" y="1127640"/>
            <a:ext cx="2526791" cy="256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1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EyYfx3OmhATBfnFJF70RTJ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yTjGoKkDx7872bNophISu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dJ2ZZJRYtHT4YRfL83qtV"/>
</p:tagLst>
</file>

<file path=ppt/theme/theme1.xml><?xml version="1.0" encoding="utf-8"?>
<a:theme xmlns:a="http://schemas.openxmlformats.org/drawingml/2006/main" name="1_Office 테마">
  <a:themeElements>
    <a:clrScheme name="사용자 지정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89244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bg1">
              <a:lumMod val="75000"/>
            </a:schemeClr>
          </a:solidFill>
        </a:ln>
      </a:spPr>
      <a:bodyPr wrap="square">
        <a:noAutofit/>
      </a:bodyPr>
      <a:lstStyle>
        <a:defPPr algn="l">
          <a:defRPr b="1" dirty="0" smtClean="0">
            <a:solidFill>
              <a:srgbClr val="9B2393"/>
            </a:solidFill>
            <a:latin typeface="Menlo" panose="020B0609030804020204" pitchFamily="49" charset="0"/>
          </a:defRPr>
        </a:defPPr>
      </a:lstStyle>
    </a:spDef>
    <a:txDef>
      <a:spPr>
        <a:noFill/>
      </a:spPr>
      <a:bodyPr wrap="square">
        <a:spAutoFit/>
      </a:bodyPr>
      <a:lstStyle>
        <a:defPPr marL="285750" indent="-285750" algn="l">
          <a:buFont typeface="Arial" panose="020B0604020202020204" pitchFamily="34" charset="0"/>
          <a:buChar char="•"/>
          <a:defRPr sz="2000" dirty="0" smtClean="0">
            <a:solidFill>
              <a:schemeClr val="tx1">
                <a:lumMod val="65000"/>
                <a:lumOff val="35000"/>
              </a:schemeClr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12524</TotalTime>
  <Words>3218</Words>
  <Application>Microsoft Macintosh PowerPoint</Application>
  <PresentationFormat>와이드스크린</PresentationFormat>
  <Paragraphs>218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2" baseType="lpstr">
      <vt:lpstr>굴림</vt:lpstr>
      <vt:lpstr>Dotum</vt:lpstr>
      <vt:lpstr>맑은 고딕</vt:lpstr>
      <vt:lpstr>시스템 서체 일반체</vt:lpstr>
      <vt:lpstr>NanumSquare Neo OTF Regular</vt:lpstr>
      <vt:lpstr>Arial</vt:lpstr>
      <vt:lpstr>Cambria Math</vt:lpstr>
      <vt:lpstr>Menlo</vt:lpstr>
      <vt:lpstr>Roboto</vt:lpstr>
      <vt:lpstr>Tahoma</vt:lpstr>
      <vt:lpstr>Wingdings</vt:lpstr>
      <vt:lpstr>1_Office 테마</vt:lpstr>
      <vt:lpstr>06_1 Texture Mapping</vt:lpstr>
      <vt:lpstr>Degree of Visual Realism</vt:lpstr>
      <vt:lpstr>Texture Mapping</vt:lpstr>
      <vt:lpstr>Texture Coordinates</vt:lpstr>
      <vt:lpstr>Texture Coordinates</vt:lpstr>
      <vt:lpstr>Example: Facial Texture Mapping </vt:lpstr>
      <vt:lpstr>Texture Wrapping - 1</vt:lpstr>
      <vt:lpstr>Texture Wrapping - 2</vt:lpstr>
      <vt:lpstr>Aliasing in Texture Mapping</vt:lpstr>
      <vt:lpstr>Texture Magnification and Minification</vt:lpstr>
      <vt:lpstr>Nearest Filter</vt:lpstr>
      <vt:lpstr>Linear (Bilinear) Filter</vt:lpstr>
      <vt:lpstr>Nearest vs Linear Filter</vt:lpstr>
      <vt:lpstr>MipMap - Definition</vt:lpstr>
      <vt:lpstr>MipMap - Example</vt:lpstr>
      <vt:lpstr>MipMap – Generation</vt:lpstr>
      <vt:lpstr>MipMap – Filtering</vt:lpstr>
      <vt:lpstr>MipMap Example</vt:lpstr>
      <vt:lpstr>Program 13_Texture</vt:lpstr>
      <vt:lpstr>Program 14_TextureCoordinates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인권 이</cp:lastModifiedBy>
  <cp:revision>626</cp:revision>
  <dcterms:created xsi:type="dcterms:W3CDTF">2006-10-05T04:04:58Z</dcterms:created>
  <dcterms:modified xsi:type="dcterms:W3CDTF">2025-02-19T10:40:03Z</dcterms:modified>
</cp:coreProperties>
</file>